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9"/>
  </p:notesMasterIdLst>
  <p:sldIdLst>
    <p:sldId id="256" r:id="rId3"/>
    <p:sldId id="266" r:id="rId4"/>
    <p:sldId id="269" r:id="rId5"/>
    <p:sldId id="260" r:id="rId6"/>
    <p:sldId id="277" r:id="rId7"/>
    <p:sldId id="284" r:id="rId8"/>
    <p:sldId id="285" r:id="rId9"/>
    <p:sldId id="274" r:id="rId10"/>
    <p:sldId id="270" r:id="rId11"/>
    <p:sldId id="271" r:id="rId12"/>
    <p:sldId id="275" r:id="rId13"/>
    <p:sldId id="276" r:id="rId14"/>
    <p:sldId id="286" r:id="rId15"/>
    <p:sldId id="288" r:id="rId16"/>
    <p:sldId id="289" r:id="rId17"/>
    <p:sldId id="290" r:id="rId18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252B5-3AB1-4CEB-BAB4-F13F37C45ABF}" v="2" dt="2025-01-27T16:13:2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 varScale="1">
        <p:scale>
          <a:sx n="101" d="100"/>
          <a:sy n="101" d="100"/>
        </p:scale>
        <p:origin x="114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nton" userId="230bf94a-9b00-47e8-ba9e-d049b7e7e4b9" providerId="ADAL" clId="{64E2F4F3-2E2F-49D7-9C97-429C0426A63D}"/>
    <pc:docChg chg="modSld">
      <pc:chgData name="David Benton" userId="230bf94a-9b00-47e8-ba9e-d049b7e7e4b9" providerId="ADAL" clId="{64E2F4F3-2E2F-49D7-9C97-429C0426A63D}" dt="2025-01-24T22:29:57.078" v="13"/>
      <pc:docMkLst>
        <pc:docMk/>
      </pc:docMkLst>
      <pc:sldChg chg="modAnim">
        <pc:chgData name="David Benton" userId="230bf94a-9b00-47e8-ba9e-d049b7e7e4b9" providerId="ADAL" clId="{64E2F4F3-2E2F-49D7-9C97-429C0426A63D}" dt="2025-01-24T22:29:57.078" v="13"/>
        <pc:sldMkLst>
          <pc:docMk/>
          <pc:sldMk cId="1725630458" sldId="269"/>
        </pc:sldMkLst>
      </pc:sldChg>
    </pc:docChg>
  </pc:docChgLst>
  <pc:docChgLst>
    <pc:chgData name="David Benton" userId="230bf94a-9b00-47e8-ba9e-d049b7e7e4b9" providerId="ADAL" clId="{163252B5-3AB1-4CEB-BAB4-F13F37C45ABF}"/>
    <pc:docChg chg="modSld">
      <pc:chgData name="David Benton" userId="230bf94a-9b00-47e8-ba9e-d049b7e7e4b9" providerId="ADAL" clId="{163252B5-3AB1-4CEB-BAB4-F13F37C45ABF}" dt="2025-01-27T16:13:23.794" v="1"/>
      <pc:docMkLst>
        <pc:docMk/>
      </pc:docMkLst>
      <pc:sldChg chg="modAnim">
        <pc:chgData name="David Benton" userId="230bf94a-9b00-47e8-ba9e-d049b7e7e4b9" providerId="ADAL" clId="{163252B5-3AB1-4CEB-BAB4-F13F37C45ABF}" dt="2025-01-27T16:13:23.794" v="1"/>
        <pc:sldMkLst>
          <pc:docMk/>
          <pc:sldMk cId="2171766041" sldId="274"/>
        </pc:sldMkLst>
      </pc:sldChg>
      <pc:sldChg chg="modAnim">
        <pc:chgData name="David Benton" userId="230bf94a-9b00-47e8-ba9e-d049b7e7e4b9" providerId="ADAL" clId="{163252B5-3AB1-4CEB-BAB4-F13F37C45ABF}" dt="2025-01-27T15:57:52.490" v="0"/>
        <pc:sldMkLst>
          <pc:docMk/>
          <pc:sldMk cId="2047017636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B568E863-4CB4-4CB7-B1F5-1CF1E49D026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9C63F55A-A224-4118-833B-42266D80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F55A-A224-4118-833B-42266D8046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8861"/>
          <a:stretch/>
        </p:blipFill>
        <p:spPr>
          <a:xfrm>
            <a:off x="0" y="0"/>
            <a:ext cx="9423400" cy="69032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33400" y="-70644"/>
            <a:ext cx="12271242" cy="6903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" y="230147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latin typeface="Produkt Regular" pitchFamily="50" charset="0"/>
              </a:defRPr>
            </a:lvl1pPr>
          </a:lstStyle>
          <a:p>
            <a:r>
              <a:rPr lang="en-US" dirty="0"/>
              <a:t>TITLE PAGE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478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82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45478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81406"/>
            <a:ext cx="8305800" cy="1273175"/>
          </a:xfrm>
        </p:spPr>
        <p:txBody>
          <a:bodyPr/>
          <a:lstStyle>
            <a:lvl1pPr marL="0" indent="0" algn="ctr">
              <a:buNone/>
              <a:defRPr>
                <a:latin typeface="Gotham Book" pitchFamily="50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3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C84F-8297-4513-A4ED-618ED56AD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DFFC-3D7B-4055-A187-C3753477E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C40A-ED26-40AD-ABEB-6EFC42B0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EBEE4-2FA4-42A1-BBF2-6FC3A3C5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499E-AE8E-4309-A2EB-8157B011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9415-C639-4372-8E71-AF36826E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C06C-5AA7-4C98-BDB7-BBB431B81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429D-3C7F-49E6-B337-50A8F71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2A87-88BD-4AA3-9F76-69BD9307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305B-E82E-41DA-B3C9-EF0A94D0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95E5-4BDF-4D24-B90A-EA7807C1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2850F-FF87-47E9-86BA-C455D82E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AC9B9-CBE0-4605-BA7E-E77D80EC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F67D-A27E-4F55-B392-41E167DB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E8CA-64EA-4C77-B535-4D4F9C9B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D325-C6BF-4561-B930-B10E5216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E834-FCA2-4AB1-8EC0-DA7BCB614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8A26D-2261-48F3-80F5-189E3ADF0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858E2-0784-466A-9362-833EA215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9BD1C-E186-4756-A680-35ADC8C7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38DD4-BA6D-4ACF-ACE2-183BF04A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7653-8EA1-454C-B6B3-7F40B270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E3C7-1675-4C3E-A8DB-789BC9CE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9401B-8E03-4A32-9B0F-93A05E446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CF536-B318-4204-A2B6-EA345A173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A380E-0D23-4A6A-8FF2-85265C77A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6B7D0-BE38-43D5-BD25-6831198A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2C514-359A-4CA2-8C10-8DFA5481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E2723-BADC-4ECC-94BD-CA773A89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0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BA1D-9D53-4AE7-A086-7BA3191C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7F4F5-E9C6-4FDB-BA7B-534D0C57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16C7E-1135-4599-9055-7DF9FEDC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55795-657A-4234-86B0-48E30D36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5D052-6E7B-474D-8415-083D375C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196A0-1483-4073-9A82-9FF744E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40EC-8938-4E61-9F90-E974EBF3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9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CC23-C112-424F-B51B-42BC71F9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6AD56-836B-44B6-83FC-A0F6DFDF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0040-8A46-4737-B284-7CC76E59B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4FEA5-7837-4A35-8D0D-4C5E409F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AC352-FFF0-48CC-981C-2EC22F7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7DA4D-1DB8-4DCD-B88F-17487498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58C9-2B44-498A-82C7-45F204DC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634CD-D6E6-4673-A160-7D8B517EF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697CA-FCBB-431F-9574-16BC5D20A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BD13B-9333-49EB-89B9-5933CAA7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FABA-FAE5-461F-8C4D-92619D9C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03DF3-D2C8-46A0-A51E-9961E4C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1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7E3F-5F97-4B48-8B23-E0878883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DF5C3-C180-4467-9703-DE63343A2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889AC-608F-4E08-A2FA-CE4481FB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879E3-3F24-4136-AA3F-99DFA0E2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0A397-C8C9-45FD-A5FF-693F8345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049524" y="0"/>
            <a:ext cx="1219352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93991"/>
            <a:ext cx="7467600" cy="14700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Produkt Regular" pitchFamily="50" charset="0"/>
              </a:defRPr>
            </a:lvl1pPr>
          </a:lstStyle>
          <a:p>
            <a:r>
              <a:rPr lang="en-US" dirty="0"/>
              <a:t>Section Header Option 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572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Gotham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Info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2D523-399C-4F64-9632-2C64D6152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38C51-EB85-4E9B-91A0-7AEA20546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0AEA-021B-41F0-993D-DD0DBE1B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331-4B08-448D-9BCA-CB3394A7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F78A-8FC9-42C0-87E1-F03E1AB4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9"/>
          <a:stretch/>
        </p:blipFill>
        <p:spPr>
          <a:xfrm>
            <a:off x="-1" y="-25400"/>
            <a:ext cx="9144001" cy="6883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81201" y="1"/>
            <a:ext cx="12235965" cy="688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100389"/>
            <a:ext cx="7772400" cy="1362076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Gotham Book" pitchFamily="50" charset="0"/>
              </a:defRPr>
            </a:lvl1pPr>
          </a:lstStyle>
          <a:p>
            <a:r>
              <a:rPr lang="en-US" dirty="0"/>
              <a:t>Section Subtitle info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600205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dukt Regular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Option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8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82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8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/>
          <a:stretch/>
        </p:blipFill>
        <p:spPr>
          <a:xfrm>
            <a:off x="0" y="0"/>
            <a:ext cx="9144000" cy="69142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689577" y="0"/>
            <a:ext cx="12290777" cy="691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305800" cy="1143000"/>
          </a:xfrm>
        </p:spPr>
        <p:txBody>
          <a:bodyPr/>
          <a:lstStyle>
            <a:lvl1pPr algn="l">
              <a:defRPr>
                <a:latin typeface="Produkt Regular" pitchFamily="50" charset="0"/>
              </a:defRPr>
            </a:lvl1pPr>
          </a:lstStyle>
          <a:p>
            <a:r>
              <a:rPr lang="en-US" dirty="0"/>
              <a:t>Content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8305800" cy="3810000"/>
          </a:xfrm>
        </p:spPr>
        <p:txBody>
          <a:bodyPr/>
          <a:lstStyle>
            <a:lvl1pPr>
              <a:defRPr sz="2800">
                <a:latin typeface="Gotham Book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Gotham Book" pitchFamily="50" charset="0"/>
              </a:defRPr>
            </a:lvl2pPr>
            <a:lvl3pPr>
              <a:defRPr sz="2000">
                <a:latin typeface="Gotham Book" pitchFamily="50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Gotham Book" pitchFamily="50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Gotham Book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8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82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8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5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r="25269" b="-185"/>
          <a:stretch/>
        </p:blipFill>
        <p:spPr>
          <a:xfrm>
            <a:off x="3" y="-25400"/>
            <a:ext cx="9143997" cy="6883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" y="-25400"/>
            <a:ext cx="12235965" cy="688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381000"/>
            <a:ext cx="7467600" cy="1143000"/>
          </a:xfrm>
        </p:spPr>
        <p:txBody>
          <a:bodyPr>
            <a:normAutofit/>
          </a:bodyPr>
          <a:lstStyle>
            <a:lvl1pPr algn="l">
              <a:defRPr sz="4000">
                <a:latin typeface="Produkt Regular" pitchFamily="50" charset="0"/>
              </a:defRPr>
            </a:lvl1pPr>
          </a:lstStyle>
          <a:p>
            <a:r>
              <a:rPr lang="en-US" dirty="0"/>
              <a:t>Content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24001"/>
            <a:ext cx="7467600" cy="639762"/>
          </a:xfrm>
        </p:spPr>
        <p:txBody>
          <a:bodyPr anchor="b"/>
          <a:lstStyle>
            <a:lvl1pPr marL="0" indent="0">
              <a:buNone/>
              <a:defRPr sz="2400" b="1">
                <a:latin typeface="Gotham Boo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209800"/>
            <a:ext cx="7467600" cy="3810000"/>
          </a:xfrm>
        </p:spPr>
        <p:txBody>
          <a:bodyPr/>
          <a:lstStyle>
            <a:lvl1pPr>
              <a:defRPr sz="2400">
                <a:latin typeface="Gotham Book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Gotham Book" pitchFamily="50" charset="0"/>
              </a:defRPr>
            </a:lvl2pPr>
            <a:lvl3pPr>
              <a:defRPr sz="1800">
                <a:latin typeface="Gotham Book" pitchFamily="50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Gotham Book" pitchFamily="50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Gotham Book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6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6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6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2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7239000" cy="1143000"/>
          </a:xfrm>
        </p:spPr>
        <p:txBody>
          <a:bodyPr/>
          <a:lstStyle>
            <a:lvl1pPr algn="l">
              <a:defRPr baseline="0">
                <a:latin typeface="Produkt Regular" pitchFamily="50" charset="0"/>
              </a:defRPr>
            </a:lvl1pPr>
          </a:lstStyle>
          <a:p>
            <a:r>
              <a:rPr lang="en-US" dirty="0"/>
              <a:t>Content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7010400" cy="639762"/>
          </a:xfrm>
        </p:spPr>
        <p:txBody>
          <a:bodyPr anchor="b"/>
          <a:lstStyle>
            <a:lvl1pPr marL="0" indent="0">
              <a:buNone/>
              <a:defRPr sz="2400" b="1">
                <a:latin typeface="Gotham Boo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286000"/>
            <a:ext cx="7010400" cy="3810000"/>
          </a:xfrm>
        </p:spPr>
        <p:txBody>
          <a:bodyPr/>
          <a:lstStyle>
            <a:lvl1pPr>
              <a:defRPr sz="2400">
                <a:latin typeface="Gotham Book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Gotham Book" pitchFamily="50" charset="0"/>
              </a:defRPr>
            </a:lvl2pPr>
            <a:lvl3pPr>
              <a:defRPr sz="1800">
                <a:latin typeface="Gotham Book" pitchFamily="50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Gotham Book" pitchFamily="50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Gotham Book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533400" y="0"/>
            <a:ext cx="1219358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3"/>
          <a:stretch/>
        </p:blipFill>
        <p:spPr bwMode="auto">
          <a:xfrm>
            <a:off x="0" y="1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1676400" y="1"/>
            <a:ext cx="12236450" cy="688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1"/>
            <a:ext cx="3008313" cy="1162050"/>
          </a:xfrm>
        </p:spPr>
        <p:txBody>
          <a:bodyPr anchor="b"/>
          <a:lstStyle>
            <a:lvl1pPr algn="l">
              <a:defRPr sz="2000" b="1">
                <a:latin typeface="Gotham Boo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400">
                <a:latin typeface="Produkt Regular" pitchFamily="50" charset="0"/>
              </a:defRPr>
            </a:lvl1pPr>
            <a:lvl2pPr>
              <a:defRPr sz="2400">
                <a:latin typeface="Gotham Book" pitchFamily="50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Gotham Book" pitchFamily="50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Gotham Book" pitchFamily="50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Gotham Book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otham Book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5DDD-19A5-403D-9D86-EB59296A3CC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71A-3A31-4B18-91FF-FE66BC895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9"/>
          <a:stretch/>
        </p:blipFill>
        <p:spPr>
          <a:xfrm>
            <a:off x="3" y="0"/>
            <a:ext cx="9143997" cy="6883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" y="-25400"/>
            <a:ext cx="12235965" cy="688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Produkt Regular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otham Book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6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C5DDD-19A5-403D-9D86-EB59296A3CC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6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6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8C271A-3A31-4B18-91FF-FE66BC89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3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5DDD-19A5-403D-9D86-EB59296A3CC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271A-3A31-4B18-91FF-FE66BC895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08BDB-AAA6-4CFA-8C72-2C5F34EB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260BE-734B-487C-BC27-EE25492A6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7B044-E843-4BFE-856C-013E2BD12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1505-B724-44C1-BC8C-88E356844C1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0E90-574F-40FF-B0B8-53CD321B8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D6E3-908D-4F22-804A-B0D1D971D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0C4D-0AED-4616-9E17-BADD47775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intacounty.com/292/Lincoln-Uinta-Revolving-Loan-Fund-LURL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yomingcapitalaccess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ofi.or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yosmartcapital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Business Financials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2D233-7716-B767-5E06-DE520BFF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51" y="3733800"/>
            <a:ext cx="140829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Application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application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Beneficial Ownership (25%) form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Federal Tax Returns for past three years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YTD Business Interim information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Federal Tax Returns for past three years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Personal Financial Statement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material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9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Processing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application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starts the clock – the more we must follow up to collect, the longer the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Collateral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Timeframe – 2 to 5 days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Titles Collateral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Timeframe with title in hand – 2 to 5 days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Timeframe w/o title in hand – add a few days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Property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Timeframe – fully dependent on appraisal / evaluation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SBA –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7FFDE-F9E0-4C23-A1D7-7747A2EF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49290"/>
            <a:ext cx="79579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497637"/>
            <a:ext cx="8305800" cy="3979363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Lincoln - Uinta Revolving Loan Fund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www.uintacounty.com/292/Lincoln-Uinta-Revolving-Loan-Fund-LURLF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Lincoln or Uinta County residents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 not to exceed $150,000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10-year term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used for land or building acquisition, construction or renovation, purchase machinery or equipment, working capital or business expansion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is to save or create one job for every $30,000 loaned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SBA Community Advantage loan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Wyoming Smart Capital Network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2A8A1-307F-618F-4852-590A57E0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95926"/>
            <a:ext cx="254834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497637"/>
            <a:ext cx="8305800" cy="370033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93DEE-BA6F-17DC-F79B-5DF6A7FA7DDC}"/>
              </a:ext>
            </a:extLst>
          </p:cNvPr>
          <p:cNvSpPr txBox="1"/>
          <p:nvPr/>
        </p:nvSpPr>
        <p:spPr>
          <a:xfrm>
            <a:off x="180722" y="2362200"/>
            <a:ext cx="7924800" cy="417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Lincoln - Uinta Revolving Loan Fund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SBA Community Advantage loan program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be for-profit business in an eligible industry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have exhausted other traditional financing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show “good character” – no defaults on other government loan programs (can take lower credit scores on a case-by-case basis)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$250,000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10 years for working capital and 25 years for real estate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require collateral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with an SBA community Advantage lender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There’s one in Casper called Wyoming Capital Access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Wyomingcapitalaccess.com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MoFi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Wyoming Smart Capital Network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78928-4DFF-B7C7-E44A-88B21D15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49" y="2615355"/>
            <a:ext cx="174360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497637"/>
            <a:ext cx="8305800" cy="370033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92090-C87D-908B-AAD8-E0A9D97563DB}"/>
              </a:ext>
            </a:extLst>
          </p:cNvPr>
          <p:cNvSpPr txBox="1"/>
          <p:nvPr/>
        </p:nvSpPr>
        <p:spPr>
          <a:xfrm>
            <a:off x="434273" y="2438400"/>
            <a:ext cx="6145900" cy="321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Lincoln - Uinta Revolving Loan Fund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SBA Community Advantage loan program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MoFi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www.mofi.org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Loans starting at $1,000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 are a little higher by design to get you to refinance at a bank once you meet the time in business requirements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a business plan (They can help with one, but we recommend the SBDC)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Wyoming Smart Capital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0C065-7FEB-04A3-34D9-951A81EA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502" y="2470664"/>
            <a:ext cx="1432684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449189"/>
            <a:ext cx="8305800" cy="370033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28663-B341-21FB-B39F-9DF1E1140114}"/>
              </a:ext>
            </a:extLst>
          </p:cNvPr>
          <p:cNvSpPr txBox="1"/>
          <p:nvPr/>
        </p:nvSpPr>
        <p:spPr>
          <a:xfrm>
            <a:off x="228600" y="2438400"/>
            <a:ext cx="7467600" cy="4342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Lincoln - Uinta Revolving Loan Fund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SBA Community Advantage loan program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MoFi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Wyoming Smart Capital Network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www.wyosmartcapital.org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Loans for working capital, equipment, construction and real estate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loan participation is $1 million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term is 10 years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Fewer than 750 employees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be located in an eligible county in WY (we finally made the list)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purchase up to 25% of the loan acting as a down payment to the bank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take a subordinate position to allow the lending bank to take priority in case of default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still need to come up with money 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D3D03-84CB-D32A-830A-BE817108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10" y="2438400"/>
            <a:ext cx="215817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A53E-D33F-4E51-AFA1-45BC2ED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45BFD-8505-314F-007F-D79782ED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42397"/>
            <a:ext cx="3589679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Bank Process for Commercial Loans</a:t>
            </a:r>
          </a:p>
        </p:txBody>
      </p:sp>
    </p:spTree>
    <p:extLst>
      <p:ext uri="{BB962C8B-B14F-4D97-AF65-F5344CB8AC3E}">
        <p14:creationId xmlns:p14="http://schemas.microsoft.com/office/powerpoint/2010/main" val="354602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514600"/>
            <a:ext cx="8153400" cy="381000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like dating you want to be attractive to the bank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in business is your first tough hurdle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Banks require 1-3 years in business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means tax returns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the rules of the 5 C’s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 your creditors on time (Character)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up money for your % down (Capital)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an efficient business (Capacity to repay)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borrow more than you have to and only for intended business purposes (Conditions)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equipment and buildings in good working order (Collateral)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04DF-B856-42C9-9925-14150CCF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8049"/>
            <a:ext cx="7886700" cy="4301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>
                <a:solidFill>
                  <a:srgbClr val="3333FF"/>
                </a:solidFill>
              </a:rPr>
              <a:t>Always make sure </a:t>
            </a:r>
            <a:r>
              <a:rPr lang="en-US" sz="2700" dirty="0">
                <a:solidFill>
                  <a:srgbClr val="C00000"/>
                </a:solidFill>
              </a:rPr>
              <a:t>SOMEONE</a:t>
            </a:r>
            <a:r>
              <a:rPr lang="en-US" sz="2700" dirty="0">
                <a:solidFill>
                  <a:srgbClr val="3333FF"/>
                </a:solidFill>
              </a:rPr>
              <a:t> in the relationship has good credit.</a:t>
            </a:r>
          </a:p>
          <a:p>
            <a:pPr marL="0" indent="0" algn="ctr">
              <a:buNone/>
            </a:pPr>
            <a:endParaRPr lang="en-US" sz="2700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2700" dirty="0">
                <a:solidFill>
                  <a:srgbClr val="3333FF"/>
                </a:solidFill>
              </a:rPr>
              <a:t>That’s why it’s called </a:t>
            </a:r>
            <a:r>
              <a:rPr lang="en-US" sz="2700" dirty="0">
                <a:solidFill>
                  <a:srgbClr val="C00000"/>
                </a:solidFill>
              </a:rPr>
              <a:t>SIGNIFICANT</a:t>
            </a:r>
            <a:r>
              <a:rPr lang="en-US" sz="2700" dirty="0">
                <a:solidFill>
                  <a:srgbClr val="3333FF"/>
                </a:solidFill>
              </a:rPr>
              <a:t> other</a:t>
            </a:r>
          </a:p>
          <a:p>
            <a:pPr marL="0" indent="0" algn="ctr">
              <a:buNone/>
            </a:pPr>
            <a:endParaRPr lang="en-US" sz="2700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2700" dirty="0">
                <a:solidFill>
                  <a:srgbClr val="C00000"/>
                </a:solidFill>
              </a:rPr>
              <a:t>Sign/If/I/Can’t</a:t>
            </a:r>
          </a:p>
        </p:txBody>
      </p:sp>
    </p:spTree>
    <p:extLst>
      <p:ext uri="{BB962C8B-B14F-4D97-AF65-F5344CB8AC3E}">
        <p14:creationId xmlns:p14="http://schemas.microsoft.com/office/powerpoint/2010/main" val="320432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Financial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basically to determine three things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Ability to repay (Cash Flow related)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is your operating cycle?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making more than you are spending?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Borrowing Need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do you really need?  Do you know?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request in line with reality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risk to the bank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request funding the owner's lifestyle or actual business operations?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else owns the business?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banks, silent partners,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45DF-1AB2-0448-8B52-8700A0F3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Borrower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AC74B-BBBA-8FFA-F453-953102793E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514600"/>
                <a:ext cx="7086600" cy="4038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Capacity – Your ability to repay</a:t>
                </a:r>
              </a:p>
              <a:p>
                <a:pPr lvl="1"/>
                <a:r>
                  <a:rPr lang="en-US" dirty="0"/>
                  <a:t>Debt Service Ratio or Debt Service Coverage Ratio</a:t>
                </a:r>
              </a:p>
              <a:p>
                <a:pPr lvl="2"/>
                <a:r>
                  <a:rPr lang="en-US" dirty="0"/>
                  <a:t>Net operating income (cash flow) </a:t>
                </a:r>
              </a:p>
              <a:p>
                <a:pPr lvl="2"/>
                <a:r>
                  <a:rPr lang="en-US" dirty="0"/>
                  <a:t>Debt service costs – all costs related to paying your business debt</a:t>
                </a:r>
              </a:p>
              <a:p>
                <a:pPr lvl="3"/>
                <a:r>
                  <a:rPr lang="en-US" dirty="0"/>
                  <a:t>Principal and interest payments on loans or other obligations</a:t>
                </a:r>
              </a:p>
              <a:p>
                <a:pPr lvl="3"/>
                <a:r>
                  <a:rPr lang="en-US" dirty="0"/>
                  <a:t>401k or pension fund obligations</a:t>
                </a:r>
              </a:p>
              <a:p>
                <a:pPr lvl="3"/>
                <a:r>
                  <a:rPr lang="en-US" dirty="0"/>
                  <a:t>Etc.</a:t>
                </a:r>
              </a:p>
              <a:p>
                <a:pPr marL="1028700" lvl="3" indent="0"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C00000"/>
                    </a:solidFill>
                  </a:rPr>
                  <a:t>DSCR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𝑂𝑝𝑒𝑟𝑎𝑡𝑖𝑛𝑔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𝐼𝑛𝑐𝑜𝑚𝑒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𝑇𝑜𝑡𝑎𝑙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𝐷𝑒𝑏𝑡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𝑆𝑒𝑟𝑣𝑖𝑐𝑒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𝐶𝑜𝑠𝑡𝑠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Because DSCR measures a company’s ability to repay the higher the ratio the better.  Most banks require at least 1.25 as their floor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AC74B-BBBA-8FFA-F453-953102793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514600"/>
                <a:ext cx="7086600" cy="4038600"/>
              </a:xfrm>
              <a:blipFill>
                <a:blip r:embed="rId2"/>
                <a:stretch>
                  <a:fillRect l="-1118" t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150491-C99D-7B3C-E595-124B52BF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46177"/>
            <a:ext cx="1194920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7F4B-AF5B-7532-1381-E6921EA4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DSCR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01BBAA-BF17-DA24-C1FA-B543AB91C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6652219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0CB61-41D3-D391-99F9-B2AFDE2F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6" y="3429000"/>
            <a:ext cx="3182388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ECB1A-1F2A-7E33-C894-A7F34FEEE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719500"/>
            <a:ext cx="36030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You Need To Know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438401"/>
            <a:ext cx="8305800" cy="4267200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 Receivable – Who owes you money?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% is at 30 days, 60 days , 90+ days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your collection process?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you require money up front?  Will you use merchant services (debit/credit)?  Will you invoice?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it in your business plan?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 Payable – Payment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will you pay bills?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take advantage of buying on credit?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invoicing, credit card, Line of Credit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Goods Sold (COGS)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tracking your expenses?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just for taxes but to know how much it really costs to run your business (Don’t comingle funds – keep personal and business separate)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Revenues – Sales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charging enough to cover costs including debit/credit costs on sales?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 – How fast does it turn over?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dollar value of what you need to keep on hand?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cash equivalent, but it can lose value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able to move it fast enough or are you buying too much?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55B-58E9-95BD-48B7-EAA0BE34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Come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05E-F59D-471C-74D8-FF018B7A6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 expect.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will it look like?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to bring and be willing to share.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976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Gotham Book</vt:lpstr>
      <vt:lpstr>Produkt Regular</vt:lpstr>
      <vt:lpstr>Office Theme</vt:lpstr>
      <vt:lpstr>1_Office Theme</vt:lpstr>
      <vt:lpstr>Business Financials</vt:lpstr>
      <vt:lpstr>First Bank Process for Commercial Loans</vt:lpstr>
      <vt:lpstr>Eligibility Requirements</vt:lpstr>
      <vt:lpstr>PowerPoint Presentation</vt:lpstr>
      <vt:lpstr>Financial Analysis</vt:lpstr>
      <vt:lpstr>Borrower Capacity</vt:lpstr>
      <vt:lpstr>DSCR Example</vt:lpstr>
      <vt:lpstr>Numbers You Need To Know</vt:lpstr>
      <vt:lpstr>When You Come In</vt:lpstr>
      <vt:lpstr>Documentation to Apply</vt:lpstr>
      <vt:lpstr>Processing Time</vt:lpstr>
      <vt:lpstr>Alternative Financing</vt:lpstr>
      <vt:lpstr>Alternative Financing</vt:lpstr>
      <vt:lpstr>Alternative Financing</vt:lpstr>
      <vt:lpstr>Alternative Financing</vt:lpstr>
      <vt:lpstr>Discussion</vt:lpstr>
    </vt:vector>
  </TitlesOfParts>
  <Company>Glacier Bancorp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Weekly</dc:creator>
  <cp:lastModifiedBy>David Benton</cp:lastModifiedBy>
  <cp:revision>21</cp:revision>
  <cp:lastPrinted>2024-01-22T15:00:08Z</cp:lastPrinted>
  <dcterms:created xsi:type="dcterms:W3CDTF">2019-04-10T14:45:14Z</dcterms:created>
  <dcterms:modified xsi:type="dcterms:W3CDTF">2025-01-27T16:13:33Z</dcterms:modified>
</cp:coreProperties>
</file>