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30"/>
  </p:notesMasterIdLst>
  <p:handoutMasterIdLst>
    <p:handoutMasterId r:id="rId31"/>
  </p:handoutMasterIdLst>
  <p:sldIdLst>
    <p:sldId id="256" r:id="rId2"/>
    <p:sldId id="279" r:id="rId3"/>
    <p:sldId id="269" r:id="rId4"/>
    <p:sldId id="257" r:id="rId5"/>
    <p:sldId id="285" r:id="rId6"/>
    <p:sldId id="262" r:id="rId7"/>
    <p:sldId id="267" r:id="rId8"/>
    <p:sldId id="258" r:id="rId9"/>
    <p:sldId id="273" r:id="rId10"/>
    <p:sldId id="274" r:id="rId11"/>
    <p:sldId id="278" r:id="rId12"/>
    <p:sldId id="275" r:id="rId13"/>
    <p:sldId id="276" r:id="rId14"/>
    <p:sldId id="277" r:id="rId15"/>
    <p:sldId id="259" r:id="rId16"/>
    <p:sldId id="260" r:id="rId17"/>
    <p:sldId id="261" r:id="rId18"/>
    <p:sldId id="263" r:id="rId19"/>
    <p:sldId id="264" r:id="rId20"/>
    <p:sldId id="270" r:id="rId21"/>
    <p:sldId id="271" r:id="rId22"/>
    <p:sldId id="272" r:id="rId23"/>
    <p:sldId id="265" r:id="rId24"/>
    <p:sldId id="268" r:id="rId25"/>
    <p:sldId id="280" r:id="rId26"/>
    <p:sldId id="266" r:id="rId27"/>
    <p:sldId id="284" r:id="rId28"/>
    <p:sldId id="283" r:id="rId29"/>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6327"/>
  </p:normalViewPr>
  <p:slideViewPr>
    <p:cSldViewPr snapToGrid="0" snapToObjects="1">
      <p:cViewPr varScale="1">
        <p:scale>
          <a:sx n="109" d="100"/>
          <a:sy n="109" d="100"/>
        </p:scale>
        <p:origin x="216" y="5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FAEA39-EEDC-449C-BC12-FA5B4A9092DE}" type="datetimeFigureOut">
              <a:rPr lang="en-US" smtClean="0"/>
              <a:t>2/4/25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F762F-BAE6-4683-85FB-F092D3569C9E}" type="slidenum">
              <a:rPr lang="en-US" smtClean="0"/>
              <a:t>‹#›</a:t>
            </a:fld>
            <a:endParaRPr lang="en-US"/>
          </a:p>
        </p:txBody>
      </p:sp>
    </p:spTree>
    <p:extLst>
      <p:ext uri="{BB962C8B-B14F-4D97-AF65-F5344CB8AC3E}">
        <p14:creationId xmlns:p14="http://schemas.microsoft.com/office/powerpoint/2010/main" val="993160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54E15-A3E3-40E0-8448-0BA751CB9DBE}" type="datetimeFigureOut">
              <a:rPr lang="en-US" smtClean="0"/>
              <a:t>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A8227-0526-4CBA-BF5B-311C98D2D031}" type="slidenum">
              <a:rPr lang="en-US" smtClean="0"/>
              <a:t>‹#›</a:t>
            </a:fld>
            <a:endParaRPr lang="en-US"/>
          </a:p>
        </p:txBody>
      </p:sp>
    </p:spTree>
    <p:extLst>
      <p:ext uri="{BB962C8B-B14F-4D97-AF65-F5344CB8AC3E}">
        <p14:creationId xmlns:p14="http://schemas.microsoft.com/office/powerpoint/2010/main" val="252136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1</a:t>
            </a:fld>
            <a:endParaRPr lang="en-US"/>
          </a:p>
        </p:txBody>
      </p:sp>
    </p:spTree>
    <p:extLst>
      <p:ext uri="{BB962C8B-B14F-4D97-AF65-F5344CB8AC3E}">
        <p14:creationId xmlns:p14="http://schemas.microsoft.com/office/powerpoint/2010/main" val="3707906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12</a:t>
            </a:fld>
            <a:endParaRPr lang="en-US"/>
          </a:p>
        </p:txBody>
      </p:sp>
    </p:spTree>
    <p:extLst>
      <p:ext uri="{BB962C8B-B14F-4D97-AF65-F5344CB8AC3E}">
        <p14:creationId xmlns:p14="http://schemas.microsoft.com/office/powerpoint/2010/main" val="3638454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13</a:t>
            </a:fld>
            <a:endParaRPr lang="en-US"/>
          </a:p>
        </p:txBody>
      </p:sp>
    </p:spTree>
    <p:extLst>
      <p:ext uri="{BB962C8B-B14F-4D97-AF65-F5344CB8AC3E}">
        <p14:creationId xmlns:p14="http://schemas.microsoft.com/office/powerpoint/2010/main" val="388965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14</a:t>
            </a:fld>
            <a:endParaRPr lang="en-US"/>
          </a:p>
        </p:txBody>
      </p:sp>
    </p:spTree>
    <p:extLst>
      <p:ext uri="{BB962C8B-B14F-4D97-AF65-F5344CB8AC3E}">
        <p14:creationId xmlns:p14="http://schemas.microsoft.com/office/powerpoint/2010/main" val="28394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15</a:t>
            </a:fld>
            <a:endParaRPr lang="en-US"/>
          </a:p>
        </p:txBody>
      </p:sp>
    </p:spTree>
    <p:extLst>
      <p:ext uri="{BB962C8B-B14F-4D97-AF65-F5344CB8AC3E}">
        <p14:creationId xmlns:p14="http://schemas.microsoft.com/office/powerpoint/2010/main" val="3528807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16</a:t>
            </a:fld>
            <a:endParaRPr lang="en-US"/>
          </a:p>
        </p:txBody>
      </p:sp>
    </p:spTree>
    <p:extLst>
      <p:ext uri="{BB962C8B-B14F-4D97-AF65-F5344CB8AC3E}">
        <p14:creationId xmlns:p14="http://schemas.microsoft.com/office/powerpoint/2010/main" val="1547148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17</a:t>
            </a:fld>
            <a:endParaRPr lang="en-US"/>
          </a:p>
        </p:txBody>
      </p:sp>
    </p:spTree>
    <p:extLst>
      <p:ext uri="{BB962C8B-B14F-4D97-AF65-F5344CB8AC3E}">
        <p14:creationId xmlns:p14="http://schemas.microsoft.com/office/powerpoint/2010/main" val="291021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18</a:t>
            </a:fld>
            <a:endParaRPr lang="en-US"/>
          </a:p>
        </p:txBody>
      </p:sp>
    </p:spTree>
    <p:extLst>
      <p:ext uri="{BB962C8B-B14F-4D97-AF65-F5344CB8AC3E}">
        <p14:creationId xmlns:p14="http://schemas.microsoft.com/office/powerpoint/2010/main" val="2587374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19</a:t>
            </a:fld>
            <a:endParaRPr lang="en-US"/>
          </a:p>
        </p:txBody>
      </p:sp>
    </p:spTree>
    <p:extLst>
      <p:ext uri="{BB962C8B-B14F-4D97-AF65-F5344CB8AC3E}">
        <p14:creationId xmlns:p14="http://schemas.microsoft.com/office/powerpoint/2010/main" val="3963377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20</a:t>
            </a:fld>
            <a:endParaRPr lang="en-US"/>
          </a:p>
        </p:txBody>
      </p:sp>
    </p:spTree>
    <p:extLst>
      <p:ext uri="{BB962C8B-B14F-4D97-AF65-F5344CB8AC3E}">
        <p14:creationId xmlns:p14="http://schemas.microsoft.com/office/powerpoint/2010/main" val="3146391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21</a:t>
            </a:fld>
            <a:endParaRPr lang="en-US"/>
          </a:p>
        </p:txBody>
      </p:sp>
    </p:spTree>
    <p:extLst>
      <p:ext uri="{BB962C8B-B14F-4D97-AF65-F5344CB8AC3E}">
        <p14:creationId xmlns:p14="http://schemas.microsoft.com/office/powerpoint/2010/main" val="412928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3</a:t>
            </a:fld>
            <a:endParaRPr lang="en-US"/>
          </a:p>
        </p:txBody>
      </p:sp>
    </p:spTree>
    <p:extLst>
      <p:ext uri="{BB962C8B-B14F-4D97-AF65-F5344CB8AC3E}">
        <p14:creationId xmlns:p14="http://schemas.microsoft.com/office/powerpoint/2010/main" val="2338085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22</a:t>
            </a:fld>
            <a:endParaRPr lang="en-US"/>
          </a:p>
        </p:txBody>
      </p:sp>
    </p:spTree>
    <p:extLst>
      <p:ext uri="{BB962C8B-B14F-4D97-AF65-F5344CB8AC3E}">
        <p14:creationId xmlns:p14="http://schemas.microsoft.com/office/powerpoint/2010/main" val="1939070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23</a:t>
            </a:fld>
            <a:endParaRPr lang="en-US"/>
          </a:p>
        </p:txBody>
      </p:sp>
    </p:spTree>
    <p:extLst>
      <p:ext uri="{BB962C8B-B14F-4D97-AF65-F5344CB8AC3E}">
        <p14:creationId xmlns:p14="http://schemas.microsoft.com/office/powerpoint/2010/main" val="2024232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24</a:t>
            </a:fld>
            <a:endParaRPr lang="en-US"/>
          </a:p>
        </p:txBody>
      </p:sp>
    </p:spTree>
    <p:extLst>
      <p:ext uri="{BB962C8B-B14F-4D97-AF65-F5344CB8AC3E}">
        <p14:creationId xmlns:p14="http://schemas.microsoft.com/office/powerpoint/2010/main" val="1487913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26</a:t>
            </a:fld>
            <a:endParaRPr lang="en-US"/>
          </a:p>
        </p:txBody>
      </p:sp>
    </p:spTree>
    <p:extLst>
      <p:ext uri="{BB962C8B-B14F-4D97-AF65-F5344CB8AC3E}">
        <p14:creationId xmlns:p14="http://schemas.microsoft.com/office/powerpoint/2010/main" val="157521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4</a:t>
            </a:fld>
            <a:endParaRPr lang="en-US"/>
          </a:p>
        </p:txBody>
      </p:sp>
    </p:spTree>
    <p:extLst>
      <p:ext uri="{BB962C8B-B14F-4D97-AF65-F5344CB8AC3E}">
        <p14:creationId xmlns:p14="http://schemas.microsoft.com/office/powerpoint/2010/main" val="301543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6</a:t>
            </a:fld>
            <a:endParaRPr lang="en-US"/>
          </a:p>
        </p:txBody>
      </p:sp>
    </p:spTree>
    <p:extLst>
      <p:ext uri="{BB962C8B-B14F-4D97-AF65-F5344CB8AC3E}">
        <p14:creationId xmlns:p14="http://schemas.microsoft.com/office/powerpoint/2010/main" val="405296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7</a:t>
            </a:fld>
            <a:endParaRPr lang="en-US"/>
          </a:p>
        </p:txBody>
      </p:sp>
    </p:spTree>
    <p:extLst>
      <p:ext uri="{BB962C8B-B14F-4D97-AF65-F5344CB8AC3E}">
        <p14:creationId xmlns:p14="http://schemas.microsoft.com/office/powerpoint/2010/main" val="266463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8</a:t>
            </a:fld>
            <a:endParaRPr lang="en-US"/>
          </a:p>
        </p:txBody>
      </p:sp>
    </p:spTree>
    <p:extLst>
      <p:ext uri="{BB962C8B-B14F-4D97-AF65-F5344CB8AC3E}">
        <p14:creationId xmlns:p14="http://schemas.microsoft.com/office/powerpoint/2010/main" val="89832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9</a:t>
            </a:fld>
            <a:endParaRPr lang="en-US"/>
          </a:p>
        </p:txBody>
      </p:sp>
    </p:spTree>
    <p:extLst>
      <p:ext uri="{BB962C8B-B14F-4D97-AF65-F5344CB8AC3E}">
        <p14:creationId xmlns:p14="http://schemas.microsoft.com/office/powerpoint/2010/main" val="26833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10</a:t>
            </a:fld>
            <a:endParaRPr lang="en-US"/>
          </a:p>
        </p:txBody>
      </p:sp>
    </p:spTree>
    <p:extLst>
      <p:ext uri="{BB962C8B-B14F-4D97-AF65-F5344CB8AC3E}">
        <p14:creationId xmlns:p14="http://schemas.microsoft.com/office/powerpoint/2010/main" val="424584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A8227-0526-4CBA-BF5B-311C98D2D031}" type="slidenum">
              <a:rPr lang="en-US" smtClean="0"/>
              <a:t>11</a:t>
            </a:fld>
            <a:endParaRPr lang="en-US"/>
          </a:p>
        </p:txBody>
      </p:sp>
    </p:spTree>
    <p:extLst>
      <p:ext uri="{BB962C8B-B14F-4D97-AF65-F5344CB8AC3E}">
        <p14:creationId xmlns:p14="http://schemas.microsoft.com/office/powerpoint/2010/main" val="1652145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a:t>2/4/25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rIns="45720"/>
          <a:lstStyle/>
          <a:p>
            <a:fld id="{6D22F896-40B5-4ADD-8801-0D06FADFA095}" type="slidenum">
              <a:rPr lang="en-US"/>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7E33E-8B18-4087-B112-809917729534}" type="datetimeFigureOut">
              <a:rPr lang="en-US"/>
              <a:t>2/4/25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FE419-2371-464F-8239-3959401C3561}" type="datetimeFigureOut">
              <a:rPr lang="en-US"/>
              <a:t>2/4/25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162C4-EDD9-4389-A98B-B87ECEA2A816}" type="datetimeFigureOut">
              <a:rPr lang="en-US"/>
              <a:t>2/4/25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a:t>2/4/25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2609873" y="805817"/>
            <a:ext cx="7950984" cy="1081705"/>
          </a:xfrm>
        </p:spPr>
        <p:txBody>
          <a:bodyPr/>
          <a:lstStyle/>
          <a:p>
            <a:r>
              <a:rPr lang="en-US"/>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54B2F-12DE-47F5-8894-472B206D2E1E}" type="datetimeFigureOut">
              <a:rPr lang="en-US"/>
              <a:t>2/4/25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30E46F-7819-4ACF-B48B-48222C2ACC88}" type="datetimeFigureOut">
              <a:rPr lang="en-US"/>
              <a:t>2/4/25</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a:t>2/4/25</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Date Placeholder 1"/>
          <p:cNvSpPr>
            <a:spLocks noGrp="1"/>
          </p:cNvSpPr>
          <p:nvPr>
            <p:ph type="dt" sz="half" idx="10"/>
          </p:nvPr>
        </p:nvSpPr>
        <p:spPr/>
        <p:txBody>
          <a:bodyPr/>
          <a:lstStyle/>
          <a:p>
            <a:fld id="{921D9284-D300-4297-87F7-E791DCC15DB1}" type="datetimeFigureOut">
              <a:rPr lang="en-US"/>
              <a:t>2/4/25</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a:t>2/4/25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a:t>2/4/25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a:t>2/4/25</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6.wmf"/><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2" name="Freeform: Shape 11">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16" name="Rectangle 15">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3B6A2-00F4-1A47-8393-C465B0FEAEBC}"/>
              </a:ext>
            </a:extLst>
          </p:cNvPr>
          <p:cNvSpPr>
            <a:spLocks noGrp="1"/>
          </p:cNvSpPr>
          <p:nvPr>
            <p:ph type="ctrTitle"/>
          </p:nvPr>
        </p:nvSpPr>
        <p:spPr>
          <a:xfrm>
            <a:off x="2193167" y="2590984"/>
            <a:ext cx="7369642" cy="3608480"/>
          </a:xfrm>
        </p:spPr>
        <p:txBody>
          <a:bodyPr>
            <a:normAutofit/>
          </a:bodyPr>
          <a:lstStyle/>
          <a:p>
            <a:pPr algn="l"/>
            <a:r>
              <a:rPr lang="en-US" sz="8000"/>
              <a:t>Legal Issues for Entrepreneurs</a:t>
            </a:r>
          </a:p>
        </p:txBody>
      </p:sp>
      <p:sp>
        <p:nvSpPr>
          <p:cNvPr id="3" name="Subtitle 2">
            <a:extLst>
              <a:ext uri="{FF2B5EF4-FFF2-40B4-BE49-F238E27FC236}">
                <a16:creationId xmlns:a16="http://schemas.microsoft.com/office/drawing/2014/main" id="{00F0E6E3-4264-9940-85AE-FFEA25620BEB}"/>
              </a:ext>
            </a:extLst>
          </p:cNvPr>
          <p:cNvSpPr>
            <a:spLocks noGrp="1"/>
          </p:cNvSpPr>
          <p:nvPr>
            <p:ph type="subTitle" idx="1"/>
          </p:nvPr>
        </p:nvSpPr>
        <p:spPr>
          <a:xfrm>
            <a:off x="2193168" y="1079212"/>
            <a:ext cx="6437630" cy="1335503"/>
          </a:xfrm>
        </p:spPr>
        <p:txBody>
          <a:bodyPr>
            <a:normAutofit/>
          </a:bodyPr>
          <a:lstStyle/>
          <a:p>
            <a:pPr algn="l"/>
            <a:r>
              <a:rPr lang="en-US" sz="2800"/>
              <a:t>JUMPSTART Legal Class</a:t>
            </a:r>
          </a:p>
        </p:txBody>
      </p:sp>
    </p:spTree>
    <p:extLst>
      <p:ext uri="{BB962C8B-B14F-4D97-AF65-F5344CB8AC3E}">
        <p14:creationId xmlns:p14="http://schemas.microsoft.com/office/powerpoint/2010/main" val="3455354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8900" y="1857375"/>
            <a:ext cx="5276850" cy="4349909"/>
          </a:xfrm>
          <a:prstGeom prst="rect">
            <a:avLst/>
          </a:prstGeom>
          <a:noFill/>
        </p:spPr>
        <p:txBody>
          <a:bodyPr wrap="square" rtlCol="0">
            <a:spAutoFit/>
          </a:bodyPr>
          <a:lstStyle/>
          <a:p>
            <a:pPr marL="12700">
              <a:lnSpc>
                <a:spcPct val="100000"/>
              </a:lnSpc>
              <a:spcBef>
                <a:spcPts val="1400"/>
              </a:spcBef>
            </a:pPr>
            <a:r>
              <a:rPr lang="en-US" sz="2000" spc="-15"/>
              <a:t>General</a:t>
            </a:r>
            <a:r>
              <a:rPr lang="en-US" sz="2000" spc="-260"/>
              <a:t> </a:t>
            </a:r>
            <a:r>
              <a:rPr lang="en-US" sz="2000" spc="-110"/>
              <a:t>Partnership</a:t>
            </a:r>
            <a:endParaRPr lang="en-US" sz="2000" spc="-35">
              <a:solidFill>
                <a:srgbClr val="4F81BC"/>
              </a:solidFill>
              <a:cs typeface="Geneva"/>
            </a:endParaRPr>
          </a:p>
          <a:p>
            <a:pPr marL="12700">
              <a:lnSpc>
                <a:spcPct val="100000"/>
              </a:lnSpc>
              <a:spcBef>
                <a:spcPts val="1400"/>
              </a:spcBef>
            </a:pPr>
            <a:r>
              <a:rPr lang="en-US" sz="2000" spc="-35">
                <a:cs typeface="Geneva"/>
              </a:rPr>
              <a:t>Business </a:t>
            </a:r>
            <a:r>
              <a:rPr lang="en-US" sz="2000" spc="-105">
                <a:cs typeface="Geneva"/>
              </a:rPr>
              <a:t>association </a:t>
            </a:r>
            <a:r>
              <a:rPr lang="en-US" sz="2000" spc="-245">
                <a:cs typeface="Geneva"/>
              </a:rPr>
              <a:t>of  </a:t>
            </a:r>
            <a:r>
              <a:rPr lang="en-US" sz="2000" spc="-275">
                <a:cs typeface="Geneva"/>
              </a:rPr>
              <a:t>t wo  </a:t>
            </a:r>
            <a:r>
              <a:rPr lang="en-US" sz="2000" spc="-155">
                <a:cs typeface="Geneva"/>
              </a:rPr>
              <a:t>or </a:t>
            </a:r>
            <a:r>
              <a:rPr lang="en-US" sz="2000" spc="-140">
                <a:cs typeface="Geneva"/>
              </a:rPr>
              <a:t>more</a:t>
            </a:r>
            <a:r>
              <a:rPr lang="en-US" sz="2000" spc="-280">
                <a:cs typeface="Geneva"/>
              </a:rPr>
              <a:t> </a:t>
            </a:r>
            <a:r>
              <a:rPr lang="en-US" sz="2000" spc="-100">
                <a:cs typeface="Geneva"/>
              </a:rPr>
              <a:t>people formed by written or verbal agreement</a:t>
            </a:r>
          </a:p>
          <a:p>
            <a:pPr marL="12700">
              <a:lnSpc>
                <a:spcPct val="100000"/>
              </a:lnSpc>
              <a:spcBef>
                <a:spcPts val="1205"/>
              </a:spcBef>
            </a:pPr>
            <a:r>
              <a:rPr lang="en-US" sz="2000" spc="-125">
                <a:cs typeface="Geneva"/>
              </a:rPr>
              <a:t>Advantages </a:t>
            </a:r>
            <a:r>
              <a:rPr lang="en-US" sz="2000" spc="-70">
                <a:cs typeface="Geneva"/>
              </a:rPr>
              <a:t>and</a:t>
            </a:r>
            <a:r>
              <a:rPr lang="en-US" sz="2000" spc="-195">
                <a:cs typeface="Geneva"/>
              </a:rPr>
              <a:t> </a:t>
            </a:r>
            <a:r>
              <a:rPr lang="en-US" sz="2000" spc="-85">
                <a:cs typeface="Geneva"/>
              </a:rPr>
              <a:t>Disadvantages</a:t>
            </a:r>
            <a:endParaRPr lang="en-US" sz="2000">
              <a:cs typeface="Geneva"/>
            </a:endParaRPr>
          </a:p>
          <a:p>
            <a:pPr marL="756285" indent="-286385">
              <a:lnSpc>
                <a:spcPct val="100000"/>
              </a:lnSpc>
              <a:spcBef>
                <a:spcPts val="605"/>
              </a:spcBef>
              <a:buChar char="•"/>
              <a:tabLst>
                <a:tab pos="756920" algn="l"/>
              </a:tabLst>
            </a:pPr>
            <a:r>
              <a:rPr lang="en-US" sz="2000" spc="-60">
                <a:cs typeface="Geneva"/>
              </a:rPr>
              <a:t>Owners </a:t>
            </a:r>
            <a:r>
              <a:rPr lang="en-US" sz="2000" spc="-80">
                <a:cs typeface="Geneva"/>
              </a:rPr>
              <a:t>have </a:t>
            </a:r>
            <a:r>
              <a:rPr lang="en-US" sz="2000" spc="-75">
                <a:cs typeface="Geneva"/>
              </a:rPr>
              <a:t>personal</a:t>
            </a:r>
            <a:r>
              <a:rPr lang="en-US" sz="2000" spc="-320">
                <a:cs typeface="Geneva"/>
              </a:rPr>
              <a:t> </a:t>
            </a:r>
            <a:r>
              <a:rPr lang="en-US" sz="2000" spc="-110">
                <a:cs typeface="Geneva"/>
              </a:rPr>
              <a:t>liability</a:t>
            </a:r>
          </a:p>
          <a:p>
            <a:pPr marL="756285" indent="-286385">
              <a:lnSpc>
                <a:spcPct val="100000"/>
              </a:lnSpc>
              <a:spcBef>
                <a:spcPts val="600"/>
              </a:spcBef>
              <a:buChar char="•"/>
              <a:tabLst>
                <a:tab pos="756920" algn="l"/>
              </a:tabLst>
            </a:pPr>
            <a:r>
              <a:rPr lang="en-US" sz="2000" spc="-90">
                <a:cs typeface="Geneva"/>
              </a:rPr>
              <a:t>Pass-through</a:t>
            </a:r>
            <a:r>
              <a:rPr lang="en-US" sz="2000" spc="-155">
                <a:cs typeface="Geneva"/>
              </a:rPr>
              <a:t> </a:t>
            </a:r>
            <a:r>
              <a:rPr lang="en-US" sz="2000" spc="-160">
                <a:cs typeface="Geneva"/>
              </a:rPr>
              <a:t>taxation</a:t>
            </a:r>
            <a:endParaRPr lang="en-US" sz="2000">
              <a:cs typeface="Geneva"/>
            </a:endParaRPr>
          </a:p>
          <a:p>
            <a:pPr marL="756285" indent="-286385">
              <a:lnSpc>
                <a:spcPct val="100000"/>
              </a:lnSpc>
              <a:spcBef>
                <a:spcPts val="600"/>
              </a:spcBef>
              <a:buChar char="•"/>
              <a:tabLst>
                <a:tab pos="756920" algn="l"/>
              </a:tabLst>
            </a:pPr>
            <a:r>
              <a:rPr lang="en-US" sz="2000" spc="-40">
                <a:cs typeface="Geneva"/>
              </a:rPr>
              <a:t>Shared </a:t>
            </a:r>
            <a:r>
              <a:rPr lang="en-US" sz="2000" spc="-80">
                <a:cs typeface="Geneva"/>
              </a:rPr>
              <a:t>risk </a:t>
            </a:r>
            <a:r>
              <a:rPr lang="en-US" sz="2000" spc="-70">
                <a:cs typeface="Geneva"/>
              </a:rPr>
              <a:t>and</a:t>
            </a:r>
            <a:r>
              <a:rPr lang="en-US" sz="2000" spc="-340">
                <a:cs typeface="Geneva"/>
              </a:rPr>
              <a:t> </a:t>
            </a:r>
            <a:r>
              <a:rPr lang="en-US" sz="2000" spc="-160">
                <a:cs typeface="Geneva"/>
              </a:rPr>
              <a:t>costs</a:t>
            </a:r>
          </a:p>
          <a:p>
            <a:pPr marL="756285" indent="-286385">
              <a:lnSpc>
                <a:spcPct val="100000"/>
              </a:lnSpc>
              <a:spcBef>
                <a:spcPts val="600"/>
              </a:spcBef>
              <a:buChar char="•"/>
              <a:tabLst>
                <a:tab pos="756920" algn="l"/>
              </a:tabLst>
            </a:pPr>
            <a:r>
              <a:rPr lang="en-US" sz="2000" spc="-160">
                <a:cs typeface="Geneva"/>
              </a:rPr>
              <a:t>One partner can bind the partnership</a:t>
            </a:r>
            <a:endParaRPr lang="en-US" sz="2000">
              <a:cs typeface="Geneva"/>
            </a:endParaRPr>
          </a:p>
          <a:p>
            <a:pPr marL="756285" indent="-286385">
              <a:lnSpc>
                <a:spcPct val="100000"/>
              </a:lnSpc>
              <a:spcBef>
                <a:spcPts val="600"/>
              </a:spcBef>
              <a:buChar char="•"/>
              <a:tabLst>
                <a:tab pos="756920" algn="l"/>
              </a:tabLst>
            </a:pPr>
            <a:r>
              <a:rPr lang="en-US" sz="2000" spc="-45">
                <a:cs typeface="Geneva"/>
              </a:rPr>
              <a:t>Simple </a:t>
            </a:r>
            <a:r>
              <a:rPr lang="en-US" sz="2000" spc="-305">
                <a:cs typeface="Geneva"/>
              </a:rPr>
              <a:t>to </a:t>
            </a:r>
            <a:r>
              <a:rPr lang="en-US" sz="2000" spc="-170">
                <a:cs typeface="Geneva"/>
              </a:rPr>
              <a:t> form, </a:t>
            </a:r>
            <a:r>
              <a:rPr lang="en-US" sz="2000" spc="-114">
                <a:cs typeface="Geneva"/>
              </a:rPr>
              <a:t>low</a:t>
            </a:r>
            <a:r>
              <a:rPr lang="en-US" sz="2000" spc="-95">
                <a:cs typeface="Geneva"/>
              </a:rPr>
              <a:t> </a:t>
            </a:r>
            <a:r>
              <a:rPr lang="en-US" sz="2000" spc="-190">
                <a:cs typeface="Geneva"/>
              </a:rPr>
              <a:t>cost</a:t>
            </a:r>
          </a:p>
          <a:p>
            <a:pPr marL="756285" indent="-286385">
              <a:lnSpc>
                <a:spcPct val="100000"/>
              </a:lnSpc>
              <a:spcBef>
                <a:spcPts val="600"/>
              </a:spcBef>
              <a:buChar char="•"/>
              <a:tabLst>
                <a:tab pos="756920" algn="l"/>
              </a:tabLst>
            </a:pPr>
            <a:r>
              <a:rPr lang="en-US" sz="2000" spc="-190">
                <a:cs typeface="Geneva"/>
              </a:rPr>
              <a:t>Easy to operate if agree with partner--Deadlock</a:t>
            </a:r>
          </a:p>
          <a:p>
            <a:pPr marL="756285" indent="-286385">
              <a:lnSpc>
                <a:spcPct val="100000"/>
              </a:lnSpc>
              <a:spcBef>
                <a:spcPts val="600"/>
              </a:spcBef>
              <a:buChar char="•"/>
              <a:tabLst>
                <a:tab pos="756920" algn="l"/>
              </a:tabLst>
            </a:pPr>
            <a:r>
              <a:rPr lang="en-US" sz="2000" spc="-190">
                <a:cs typeface="Geneva"/>
              </a:rPr>
              <a:t>Limited duration—death of either partner</a:t>
            </a:r>
            <a:endParaRPr lang="en-US" sz="2000" dirty="0">
              <a:cs typeface="Geneva"/>
            </a:endParaRPr>
          </a:p>
        </p:txBody>
      </p:sp>
    </p:spTree>
    <p:extLst>
      <p:ext uri="{BB962C8B-B14F-4D97-AF65-F5344CB8AC3E}">
        <p14:creationId xmlns:p14="http://schemas.microsoft.com/office/powerpoint/2010/main" val="947374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8899" y="1857375"/>
            <a:ext cx="5852627" cy="4888518"/>
          </a:xfrm>
          <a:prstGeom prst="rect">
            <a:avLst/>
          </a:prstGeom>
          <a:noFill/>
        </p:spPr>
        <p:txBody>
          <a:bodyPr wrap="square" rtlCol="0">
            <a:spAutoFit/>
          </a:bodyPr>
          <a:lstStyle/>
          <a:p>
            <a:pPr marL="12700">
              <a:lnSpc>
                <a:spcPct val="100000"/>
              </a:lnSpc>
              <a:spcBef>
                <a:spcPts val="1400"/>
              </a:spcBef>
            </a:pPr>
            <a:r>
              <a:rPr lang="en-US" sz="2000" spc="-15"/>
              <a:t>Limited</a:t>
            </a:r>
            <a:r>
              <a:rPr lang="en-US" sz="2000" spc="-260"/>
              <a:t> </a:t>
            </a:r>
            <a:r>
              <a:rPr lang="en-US" sz="2000" spc="-110"/>
              <a:t>Partnership</a:t>
            </a:r>
            <a:endParaRPr lang="en-US" sz="2000" spc="-35">
              <a:solidFill>
                <a:srgbClr val="4F81BC"/>
              </a:solidFill>
              <a:cs typeface="Geneva"/>
            </a:endParaRPr>
          </a:p>
          <a:p>
            <a:pPr marL="12700">
              <a:lnSpc>
                <a:spcPct val="100000"/>
              </a:lnSpc>
              <a:spcBef>
                <a:spcPts val="1400"/>
              </a:spcBef>
            </a:pPr>
            <a:r>
              <a:rPr lang="en-US" sz="2000" spc="-35">
                <a:cs typeface="Geneva"/>
              </a:rPr>
              <a:t>One partner provides management &amp; is liable; one partner provides capital &amp; has liability limited to investment</a:t>
            </a:r>
            <a:endParaRPr lang="en-US" sz="2000" spc="-100">
              <a:cs typeface="Geneva"/>
            </a:endParaRPr>
          </a:p>
          <a:p>
            <a:pPr marL="12700">
              <a:lnSpc>
                <a:spcPct val="100000"/>
              </a:lnSpc>
              <a:spcBef>
                <a:spcPts val="1205"/>
              </a:spcBef>
            </a:pPr>
            <a:r>
              <a:rPr lang="en-US" sz="2000" spc="-125">
                <a:cs typeface="Geneva"/>
              </a:rPr>
              <a:t>Advantages </a:t>
            </a:r>
            <a:r>
              <a:rPr lang="en-US" sz="2000" spc="-70">
                <a:cs typeface="Geneva"/>
              </a:rPr>
              <a:t>and</a:t>
            </a:r>
            <a:r>
              <a:rPr lang="en-US" sz="2000" spc="-195">
                <a:cs typeface="Geneva"/>
              </a:rPr>
              <a:t> </a:t>
            </a:r>
            <a:r>
              <a:rPr lang="en-US" sz="2000" spc="-85">
                <a:cs typeface="Geneva"/>
              </a:rPr>
              <a:t>Disadvantages</a:t>
            </a:r>
            <a:endParaRPr lang="en-US" sz="2000">
              <a:cs typeface="Geneva"/>
            </a:endParaRPr>
          </a:p>
          <a:p>
            <a:pPr marL="756285" indent="-286385">
              <a:lnSpc>
                <a:spcPct val="100000"/>
              </a:lnSpc>
              <a:spcBef>
                <a:spcPts val="605"/>
              </a:spcBef>
              <a:buChar char="•"/>
              <a:tabLst>
                <a:tab pos="756920" algn="l"/>
              </a:tabLst>
            </a:pPr>
            <a:r>
              <a:rPr lang="en-US" sz="2000" spc="-60">
                <a:cs typeface="Geneva"/>
              </a:rPr>
              <a:t>Must register with state &amp; designate life span</a:t>
            </a:r>
          </a:p>
          <a:p>
            <a:pPr marL="756285" indent="-286385">
              <a:lnSpc>
                <a:spcPct val="100000"/>
              </a:lnSpc>
              <a:spcBef>
                <a:spcPts val="605"/>
              </a:spcBef>
              <a:buChar char="•"/>
              <a:tabLst>
                <a:tab pos="756920" algn="l"/>
              </a:tabLst>
            </a:pPr>
            <a:r>
              <a:rPr lang="en-US" sz="2000" spc="-60">
                <a:cs typeface="Geneva"/>
              </a:rPr>
              <a:t>May have to register as a security (+15 people or commission for sale of security)</a:t>
            </a:r>
            <a:endParaRPr lang="en-US" sz="2000" spc="-110">
              <a:cs typeface="Geneva"/>
            </a:endParaRPr>
          </a:p>
          <a:p>
            <a:pPr marL="756285" indent="-286385">
              <a:lnSpc>
                <a:spcPct val="100000"/>
              </a:lnSpc>
              <a:spcBef>
                <a:spcPts val="600"/>
              </a:spcBef>
              <a:buChar char="•"/>
              <a:tabLst>
                <a:tab pos="756920" algn="l"/>
              </a:tabLst>
            </a:pPr>
            <a:r>
              <a:rPr lang="en-US" sz="2000" spc="-90">
                <a:cs typeface="Geneva"/>
              </a:rPr>
              <a:t>Pass-through</a:t>
            </a:r>
            <a:r>
              <a:rPr lang="en-US" sz="2000" spc="-155">
                <a:cs typeface="Geneva"/>
              </a:rPr>
              <a:t> </a:t>
            </a:r>
            <a:r>
              <a:rPr lang="en-US" sz="2000" spc="-160">
                <a:cs typeface="Geneva"/>
              </a:rPr>
              <a:t>taxation</a:t>
            </a:r>
            <a:endParaRPr lang="en-US" sz="2000">
              <a:cs typeface="Geneva"/>
            </a:endParaRPr>
          </a:p>
          <a:p>
            <a:pPr marL="756285" indent="-286385">
              <a:lnSpc>
                <a:spcPct val="100000"/>
              </a:lnSpc>
              <a:spcBef>
                <a:spcPts val="600"/>
              </a:spcBef>
              <a:buChar char="•"/>
              <a:tabLst>
                <a:tab pos="756920" algn="l"/>
              </a:tabLst>
            </a:pPr>
            <a:r>
              <a:rPr lang="en-US" sz="2000" spc="-190">
                <a:cs typeface="Geneva"/>
              </a:rPr>
              <a:t>Limited partner has no management &amp; non-liquid investment</a:t>
            </a:r>
          </a:p>
          <a:p>
            <a:pPr marL="756285" indent="-286385">
              <a:lnSpc>
                <a:spcPct val="100000"/>
              </a:lnSpc>
              <a:spcBef>
                <a:spcPts val="600"/>
              </a:spcBef>
              <a:buChar char="•"/>
              <a:tabLst>
                <a:tab pos="756920" algn="l"/>
              </a:tabLst>
            </a:pPr>
            <a:r>
              <a:rPr lang="en-US" sz="2000" spc="-190">
                <a:cs typeface="Geneva"/>
              </a:rPr>
              <a:t>Complicated accounting, difficult to form &amp; operate</a:t>
            </a:r>
          </a:p>
          <a:p>
            <a:pPr marL="756285" indent="-286385">
              <a:lnSpc>
                <a:spcPct val="100000"/>
              </a:lnSpc>
              <a:spcBef>
                <a:spcPts val="600"/>
              </a:spcBef>
              <a:buChar char="•"/>
              <a:tabLst>
                <a:tab pos="756920" algn="l"/>
              </a:tabLst>
            </a:pPr>
            <a:endParaRPr lang="en-US" sz="2000" spc="-190" dirty="0">
              <a:cs typeface="Geneva"/>
            </a:endParaRPr>
          </a:p>
        </p:txBody>
      </p:sp>
    </p:spTree>
    <p:extLst>
      <p:ext uri="{BB962C8B-B14F-4D97-AF65-F5344CB8AC3E}">
        <p14:creationId xmlns:p14="http://schemas.microsoft.com/office/powerpoint/2010/main" val="753076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7925" y="661113"/>
            <a:ext cx="7414532" cy="5722079"/>
          </a:xfrm>
          <a:prstGeom prst="rect">
            <a:avLst/>
          </a:prstGeom>
          <a:noFill/>
        </p:spPr>
        <p:txBody>
          <a:bodyPr wrap="square" rtlCol="0">
            <a:spAutoFit/>
          </a:bodyPr>
          <a:lstStyle/>
          <a:p>
            <a:pPr marL="12700" marR="1163955">
              <a:lnSpc>
                <a:spcPct val="100000"/>
              </a:lnSpc>
              <a:spcBef>
                <a:spcPts val="95"/>
              </a:spcBef>
            </a:pPr>
            <a:r>
              <a:rPr lang="en-US" sz="2000" spc="-180"/>
              <a:t>Limited </a:t>
            </a:r>
            <a:r>
              <a:rPr lang="en-US" sz="2000" spc="-150"/>
              <a:t>Liability </a:t>
            </a:r>
            <a:r>
              <a:rPr lang="en-US" sz="2000" spc="-95"/>
              <a:t>Company</a:t>
            </a:r>
            <a:r>
              <a:rPr lang="en-US" sz="2000" spc="-340"/>
              <a:t> </a:t>
            </a:r>
            <a:r>
              <a:rPr lang="en-US" sz="2000" spc="-155"/>
              <a:t>(LLC)</a:t>
            </a:r>
            <a:endParaRPr lang="en-US" sz="2000" spc="-110">
              <a:solidFill>
                <a:srgbClr val="4F81BC"/>
              </a:solidFill>
              <a:cs typeface="Geneva"/>
            </a:endParaRPr>
          </a:p>
          <a:p>
            <a:pPr marL="12700" marR="1163955">
              <a:lnSpc>
                <a:spcPct val="100000"/>
              </a:lnSpc>
              <a:spcBef>
                <a:spcPts val="95"/>
              </a:spcBef>
            </a:pPr>
            <a:r>
              <a:rPr lang="en-US" sz="2000" spc="-110">
                <a:cs typeface="Geneva"/>
              </a:rPr>
              <a:t>Unincorporated </a:t>
            </a:r>
            <a:r>
              <a:rPr lang="en-US" sz="2000" spc="-125">
                <a:cs typeface="Geneva"/>
              </a:rPr>
              <a:t>hybrid </a:t>
            </a:r>
            <a:r>
              <a:rPr lang="en-US" sz="2000" spc="-195">
                <a:cs typeface="Geneva"/>
              </a:rPr>
              <a:t>entity, </a:t>
            </a:r>
            <a:r>
              <a:rPr lang="en-US" sz="2000" spc="-190">
                <a:cs typeface="Geneva"/>
              </a:rPr>
              <a:t>with traits </a:t>
            </a:r>
            <a:r>
              <a:rPr lang="en-US" sz="2000" spc="-229">
                <a:cs typeface="Geneva"/>
              </a:rPr>
              <a:t>of  </a:t>
            </a:r>
            <a:r>
              <a:rPr lang="en-US" sz="2000" spc="-145">
                <a:cs typeface="Geneva"/>
              </a:rPr>
              <a:t>corporation </a:t>
            </a:r>
            <a:r>
              <a:rPr lang="en-US" sz="2000" spc="-175">
                <a:cs typeface="Geneva"/>
              </a:rPr>
              <a:t>&amp; </a:t>
            </a:r>
            <a:r>
              <a:rPr lang="en-US" sz="2000" spc="-90">
                <a:cs typeface="Geneva"/>
              </a:rPr>
              <a:t>gen. </a:t>
            </a:r>
            <a:r>
              <a:rPr lang="en-US" sz="2000" spc="-120">
                <a:cs typeface="Geneva"/>
              </a:rPr>
              <a:t>partnership </a:t>
            </a:r>
            <a:r>
              <a:rPr lang="en-US" sz="2000" spc="-204">
                <a:cs typeface="Geneva"/>
              </a:rPr>
              <a:t>(or </a:t>
            </a:r>
            <a:r>
              <a:rPr lang="en-US" sz="2000" spc="-65">
                <a:cs typeface="Geneva"/>
              </a:rPr>
              <a:t>sole</a:t>
            </a:r>
            <a:r>
              <a:rPr lang="en-US" sz="2000" spc="-150">
                <a:cs typeface="Geneva"/>
              </a:rPr>
              <a:t> </a:t>
            </a:r>
            <a:r>
              <a:rPr lang="en-US" sz="2000" spc="-160">
                <a:cs typeface="Geneva"/>
              </a:rPr>
              <a:t>prop.)</a:t>
            </a:r>
            <a:endParaRPr lang="en-US" sz="2000">
              <a:cs typeface="Geneva"/>
            </a:endParaRPr>
          </a:p>
          <a:p>
            <a:pPr marL="12700">
              <a:lnSpc>
                <a:spcPct val="100000"/>
              </a:lnSpc>
              <a:spcBef>
                <a:spcPts val="1200"/>
              </a:spcBef>
            </a:pPr>
            <a:r>
              <a:rPr lang="en-US" sz="2000" spc="-125">
                <a:cs typeface="Geneva"/>
              </a:rPr>
              <a:t>Advantages </a:t>
            </a:r>
            <a:r>
              <a:rPr lang="en-US" sz="2000" spc="-70">
                <a:cs typeface="Geneva"/>
              </a:rPr>
              <a:t>and</a:t>
            </a:r>
            <a:r>
              <a:rPr lang="en-US" sz="2000" spc="-195">
                <a:cs typeface="Geneva"/>
              </a:rPr>
              <a:t> </a:t>
            </a:r>
            <a:r>
              <a:rPr lang="en-US" sz="2000" spc="-85">
                <a:cs typeface="Geneva"/>
              </a:rPr>
              <a:t>Disadvantages</a:t>
            </a:r>
            <a:endParaRPr lang="en-US" sz="2000">
              <a:cs typeface="Geneva"/>
            </a:endParaRPr>
          </a:p>
          <a:p>
            <a:pPr marL="756285" marR="5080" indent="-286385">
              <a:lnSpc>
                <a:spcPct val="100000"/>
              </a:lnSpc>
              <a:spcBef>
                <a:spcPts val="600"/>
              </a:spcBef>
              <a:buChar char="•"/>
              <a:tabLst>
                <a:tab pos="756920" algn="l"/>
              </a:tabLst>
            </a:pPr>
            <a:r>
              <a:rPr lang="en-US" sz="2000" spc="-85">
                <a:cs typeface="Geneva"/>
              </a:rPr>
              <a:t>Greater </a:t>
            </a:r>
            <a:r>
              <a:rPr lang="en-US" sz="2000" spc="-135">
                <a:cs typeface="Geneva"/>
              </a:rPr>
              <a:t>flexibility </a:t>
            </a:r>
            <a:r>
              <a:rPr lang="en-US" sz="2000" spc="-155">
                <a:cs typeface="Geneva"/>
              </a:rPr>
              <a:t>than </a:t>
            </a:r>
            <a:r>
              <a:rPr lang="en-US" sz="2000" spc="-65">
                <a:cs typeface="Geneva"/>
              </a:rPr>
              <a:t>sole </a:t>
            </a:r>
            <a:r>
              <a:rPr lang="en-US" sz="2000" spc="-130">
                <a:cs typeface="Geneva"/>
              </a:rPr>
              <a:t>proprietorship </a:t>
            </a:r>
            <a:r>
              <a:rPr lang="en-US" sz="2000" spc="-70">
                <a:cs typeface="Geneva"/>
              </a:rPr>
              <a:t>and  </a:t>
            </a:r>
            <a:r>
              <a:rPr lang="en-US" sz="2000" spc="-120">
                <a:cs typeface="Geneva"/>
              </a:rPr>
              <a:t>partnership </a:t>
            </a:r>
            <a:r>
              <a:rPr lang="en-US" sz="2000" spc="-60">
                <a:cs typeface="Geneva"/>
              </a:rPr>
              <a:t>in </a:t>
            </a:r>
            <a:r>
              <a:rPr lang="en-US" sz="2000" spc="-150">
                <a:cs typeface="Geneva"/>
              </a:rPr>
              <a:t>distributing </a:t>
            </a:r>
            <a:r>
              <a:rPr lang="en-US" sz="2000" spc="-180">
                <a:cs typeface="Geneva"/>
              </a:rPr>
              <a:t>profits </a:t>
            </a:r>
            <a:r>
              <a:rPr lang="en-US" sz="2000" spc="-95">
                <a:cs typeface="Geneva"/>
              </a:rPr>
              <a:t>(less</a:t>
            </a:r>
            <a:r>
              <a:rPr lang="en-US" sz="2000" spc="-245">
                <a:cs typeface="Geneva"/>
              </a:rPr>
              <a:t> </a:t>
            </a:r>
            <a:r>
              <a:rPr lang="en-US" sz="2000" spc="-160">
                <a:cs typeface="Geneva"/>
              </a:rPr>
              <a:t>restrictive  </a:t>
            </a:r>
            <a:r>
              <a:rPr lang="en-US" sz="2000" spc="-155">
                <a:cs typeface="Geneva"/>
              </a:rPr>
              <a:t>than</a:t>
            </a:r>
            <a:r>
              <a:rPr lang="en-US" sz="2000" spc="-165">
                <a:cs typeface="Geneva"/>
              </a:rPr>
              <a:t> </a:t>
            </a:r>
            <a:r>
              <a:rPr lang="en-US" sz="2000" spc="-135">
                <a:cs typeface="Geneva"/>
              </a:rPr>
              <a:t>S-corporation)</a:t>
            </a:r>
            <a:endParaRPr lang="en-US" sz="2000">
              <a:cs typeface="Geneva"/>
            </a:endParaRPr>
          </a:p>
          <a:p>
            <a:pPr marL="756285" indent="-286385">
              <a:lnSpc>
                <a:spcPct val="100000"/>
              </a:lnSpc>
              <a:spcBef>
                <a:spcPts val="605"/>
              </a:spcBef>
              <a:buChar char="•"/>
              <a:tabLst>
                <a:tab pos="756920" algn="l"/>
              </a:tabLst>
            </a:pPr>
            <a:r>
              <a:rPr lang="en-US" sz="2000" spc="-140">
                <a:cs typeface="Geneva"/>
              </a:rPr>
              <a:t>Limited </a:t>
            </a:r>
            <a:r>
              <a:rPr lang="en-US" sz="2000" spc="-110">
                <a:cs typeface="Geneva"/>
              </a:rPr>
              <a:t>liability </a:t>
            </a:r>
            <a:r>
              <a:rPr lang="en-US" sz="2000" spc="110">
                <a:cs typeface="Geneva"/>
              </a:rPr>
              <a:t>– </a:t>
            </a:r>
            <a:r>
              <a:rPr lang="en-US" sz="2000" spc="-60">
                <a:cs typeface="Geneva"/>
              </a:rPr>
              <a:t>like</a:t>
            </a:r>
            <a:r>
              <a:rPr lang="en-US" sz="2000" spc="-459">
                <a:cs typeface="Geneva"/>
              </a:rPr>
              <a:t> </a:t>
            </a:r>
            <a:r>
              <a:rPr lang="en-US" sz="2000" spc="-140">
                <a:cs typeface="Geneva"/>
              </a:rPr>
              <a:t>corporation</a:t>
            </a:r>
            <a:endParaRPr lang="en-US" sz="2000">
              <a:cs typeface="Geneva"/>
            </a:endParaRPr>
          </a:p>
          <a:p>
            <a:pPr marL="756285" marR="2376805" indent="-286385">
              <a:lnSpc>
                <a:spcPct val="100000"/>
              </a:lnSpc>
              <a:spcBef>
                <a:spcPts val="600"/>
              </a:spcBef>
              <a:buChar char="•"/>
              <a:tabLst>
                <a:tab pos="756920" algn="l"/>
              </a:tabLst>
            </a:pPr>
            <a:r>
              <a:rPr lang="en-US" sz="2000" spc="-90">
                <a:cs typeface="Geneva"/>
              </a:rPr>
              <a:t>Pass-through </a:t>
            </a:r>
            <a:r>
              <a:rPr lang="en-US" sz="2000" spc="-160">
                <a:cs typeface="Geneva"/>
              </a:rPr>
              <a:t>taxation </a:t>
            </a:r>
            <a:r>
              <a:rPr lang="en-US" sz="2000" spc="110">
                <a:cs typeface="Geneva"/>
              </a:rPr>
              <a:t>– </a:t>
            </a:r>
            <a:r>
              <a:rPr lang="en-US" sz="2000" spc="-60">
                <a:cs typeface="Geneva"/>
              </a:rPr>
              <a:t>like</a:t>
            </a:r>
            <a:r>
              <a:rPr lang="en-US" sz="2000" spc="-495">
                <a:cs typeface="Geneva"/>
              </a:rPr>
              <a:t> </a:t>
            </a:r>
            <a:r>
              <a:rPr lang="en-US" sz="2000" spc="-65">
                <a:cs typeface="Geneva"/>
              </a:rPr>
              <a:t>sole  </a:t>
            </a:r>
            <a:r>
              <a:rPr lang="en-US" sz="2000" spc="-130">
                <a:cs typeface="Geneva"/>
              </a:rPr>
              <a:t>proprietorship </a:t>
            </a:r>
            <a:r>
              <a:rPr lang="en-US" sz="2000" spc="-150">
                <a:cs typeface="Geneva"/>
              </a:rPr>
              <a:t>or</a:t>
            </a:r>
            <a:r>
              <a:rPr lang="en-US" sz="2000" spc="-170">
                <a:cs typeface="Geneva"/>
              </a:rPr>
              <a:t> </a:t>
            </a:r>
            <a:r>
              <a:rPr lang="en-US" sz="2000" spc="-120">
                <a:cs typeface="Geneva"/>
              </a:rPr>
              <a:t>partnership</a:t>
            </a:r>
          </a:p>
          <a:p>
            <a:pPr marL="756285" marR="2376805" indent="-286385">
              <a:lnSpc>
                <a:spcPct val="100000"/>
              </a:lnSpc>
              <a:spcBef>
                <a:spcPts val="600"/>
              </a:spcBef>
              <a:buChar char="•"/>
              <a:tabLst>
                <a:tab pos="756920" algn="l"/>
              </a:tabLst>
            </a:pPr>
            <a:r>
              <a:rPr lang="en-US" sz="2000" spc="-120">
                <a:cs typeface="Geneva"/>
              </a:rPr>
              <a:t>Duration—can be limited or unlimited</a:t>
            </a:r>
          </a:p>
          <a:p>
            <a:pPr marL="756285" marR="2376805" indent="-286385">
              <a:lnSpc>
                <a:spcPct val="100000"/>
              </a:lnSpc>
              <a:spcBef>
                <a:spcPts val="600"/>
              </a:spcBef>
              <a:buChar char="•"/>
              <a:tabLst>
                <a:tab pos="756920" algn="l"/>
              </a:tabLst>
            </a:pPr>
            <a:r>
              <a:rPr lang="en-US" sz="2000" spc="-120">
                <a:cs typeface="Geneva"/>
              </a:rPr>
              <a:t>Requires formal formation, file with Sec. of State, annual report, use of LLC in name</a:t>
            </a:r>
          </a:p>
          <a:p>
            <a:pPr marL="756285" marR="2376805" indent="-286385">
              <a:lnSpc>
                <a:spcPct val="100000"/>
              </a:lnSpc>
              <a:spcBef>
                <a:spcPts val="600"/>
              </a:spcBef>
              <a:buChar char="•"/>
              <a:tabLst>
                <a:tab pos="756920" algn="l"/>
              </a:tabLst>
            </a:pPr>
            <a:r>
              <a:rPr lang="en-US" sz="2000" spc="-120">
                <a:cs typeface="Geneva"/>
              </a:rPr>
              <a:t>Non-transferrable interests (may require agreement of other members)</a:t>
            </a:r>
          </a:p>
          <a:p>
            <a:pPr marL="756285" marR="2376805" indent="-286385">
              <a:lnSpc>
                <a:spcPct val="100000"/>
              </a:lnSpc>
              <a:spcBef>
                <a:spcPts val="600"/>
              </a:spcBef>
              <a:buChar char="•"/>
              <a:tabLst>
                <a:tab pos="756920" algn="l"/>
              </a:tabLst>
            </a:pPr>
            <a:r>
              <a:rPr lang="en-US" sz="2000" spc="-120">
                <a:cs typeface="Geneva"/>
              </a:rPr>
              <a:t>Can use for professionals, family (close LLC), or single member</a:t>
            </a:r>
            <a:endParaRPr lang="en-US" sz="2000" dirty="0">
              <a:cs typeface="Geneva"/>
            </a:endParaRPr>
          </a:p>
        </p:txBody>
      </p:sp>
    </p:spTree>
    <p:extLst>
      <p:ext uri="{BB962C8B-B14F-4D97-AF65-F5344CB8AC3E}">
        <p14:creationId xmlns:p14="http://schemas.microsoft.com/office/powerpoint/2010/main" val="1272890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752475"/>
            <a:ext cx="6002694" cy="5901616"/>
          </a:xfrm>
          <a:prstGeom prst="rect">
            <a:avLst/>
          </a:prstGeom>
          <a:noFill/>
        </p:spPr>
        <p:txBody>
          <a:bodyPr wrap="square" rtlCol="0">
            <a:spAutoFit/>
          </a:bodyPr>
          <a:lstStyle/>
          <a:p>
            <a:pPr marL="12700" marR="5080">
              <a:lnSpc>
                <a:spcPct val="100000"/>
              </a:lnSpc>
              <a:spcBef>
                <a:spcPts val="100"/>
              </a:spcBef>
            </a:pPr>
            <a:r>
              <a:rPr lang="en-US" sz="2000" spc="-145"/>
              <a:t>Corporation</a:t>
            </a:r>
            <a:endParaRPr lang="en-US" sz="2000" spc="-70">
              <a:solidFill>
                <a:srgbClr val="4F81BC"/>
              </a:solidFill>
              <a:cs typeface="Geneva"/>
            </a:endParaRPr>
          </a:p>
          <a:p>
            <a:pPr marL="12700" marR="5080">
              <a:lnSpc>
                <a:spcPct val="100000"/>
              </a:lnSpc>
              <a:spcBef>
                <a:spcPts val="100"/>
              </a:spcBef>
            </a:pPr>
            <a:r>
              <a:rPr lang="en-US" sz="2000" spc="-70">
                <a:cs typeface="Geneva"/>
              </a:rPr>
              <a:t>Legal </a:t>
            </a:r>
            <a:r>
              <a:rPr lang="en-US" sz="2000" spc="-210">
                <a:cs typeface="Geneva"/>
              </a:rPr>
              <a:t>entity, </a:t>
            </a:r>
            <a:r>
              <a:rPr lang="en-US" sz="2000" spc="-150">
                <a:cs typeface="Geneva"/>
              </a:rPr>
              <a:t>created </a:t>
            </a:r>
            <a:r>
              <a:rPr lang="en-US" sz="2000" spc="-105">
                <a:cs typeface="Geneva"/>
              </a:rPr>
              <a:t>under </a:t>
            </a:r>
            <a:r>
              <a:rPr lang="en-US" sz="2000" spc="-215">
                <a:cs typeface="Geneva"/>
              </a:rPr>
              <a:t>the </a:t>
            </a:r>
            <a:r>
              <a:rPr lang="en-US" sz="2000" spc="-60">
                <a:cs typeface="Geneva"/>
              </a:rPr>
              <a:t>laws </a:t>
            </a:r>
            <a:r>
              <a:rPr lang="en-US" sz="2000" spc="-245">
                <a:cs typeface="Geneva"/>
              </a:rPr>
              <a:t>of </a:t>
            </a:r>
            <a:r>
              <a:rPr lang="en-US" sz="2000" spc="5">
                <a:cs typeface="Geneva"/>
              </a:rPr>
              <a:t>a </a:t>
            </a:r>
            <a:r>
              <a:rPr lang="en-US" sz="2000" spc="-195">
                <a:cs typeface="Geneva"/>
              </a:rPr>
              <a:t>state,  </a:t>
            </a:r>
            <a:r>
              <a:rPr lang="en-US" sz="2000" spc="-105">
                <a:cs typeface="Geneva"/>
              </a:rPr>
              <a:t>which </a:t>
            </a:r>
            <a:r>
              <a:rPr lang="en-US" sz="2000" spc="-35">
                <a:cs typeface="Geneva"/>
              </a:rPr>
              <a:t>has </a:t>
            </a:r>
            <a:r>
              <a:rPr lang="en-US" sz="2000" spc="-190">
                <a:cs typeface="Geneva"/>
              </a:rPr>
              <a:t>its </a:t>
            </a:r>
            <a:r>
              <a:rPr lang="en-US" sz="2000" spc="-140">
                <a:cs typeface="Geneva"/>
              </a:rPr>
              <a:t>own </a:t>
            </a:r>
            <a:r>
              <a:rPr lang="en-US" sz="2000" spc="-95">
                <a:cs typeface="Geneva"/>
              </a:rPr>
              <a:t>privileges </a:t>
            </a:r>
            <a:r>
              <a:rPr lang="en-US" sz="2000" spc="-75">
                <a:cs typeface="Geneva"/>
              </a:rPr>
              <a:t>and </a:t>
            </a:r>
            <a:r>
              <a:rPr lang="en-US" sz="2000" spc="-90">
                <a:cs typeface="Geneva"/>
              </a:rPr>
              <a:t>liabilities</a:t>
            </a:r>
            <a:r>
              <a:rPr lang="en-US" sz="2000" spc="-640">
                <a:cs typeface="Geneva"/>
              </a:rPr>
              <a:t> </a:t>
            </a:r>
            <a:r>
              <a:rPr lang="en-US" sz="2000" spc="-185">
                <a:cs typeface="Geneva"/>
              </a:rPr>
              <a:t>distinct  </a:t>
            </a:r>
            <a:r>
              <a:rPr lang="en-US" sz="2000" spc="-210">
                <a:cs typeface="Geneva"/>
              </a:rPr>
              <a:t>from </a:t>
            </a:r>
            <a:r>
              <a:rPr lang="en-US" sz="2000" spc="-165">
                <a:cs typeface="Geneva"/>
              </a:rPr>
              <a:t>those</a:t>
            </a:r>
            <a:r>
              <a:rPr lang="en-US" sz="2000" spc="-130">
                <a:cs typeface="Geneva"/>
              </a:rPr>
              <a:t> </a:t>
            </a:r>
            <a:r>
              <a:rPr lang="en-US" sz="2000" spc="-245">
                <a:cs typeface="Geneva"/>
              </a:rPr>
              <a:t>of</a:t>
            </a:r>
            <a:r>
              <a:rPr lang="en-US" sz="2000">
                <a:cs typeface="Geneva"/>
              </a:rPr>
              <a:t> </a:t>
            </a:r>
            <a:r>
              <a:rPr lang="en-US" sz="2000" spc="-190">
                <a:cs typeface="Geneva"/>
              </a:rPr>
              <a:t>its</a:t>
            </a:r>
            <a:r>
              <a:rPr lang="en-US" sz="2000" spc="-175">
                <a:cs typeface="Geneva"/>
              </a:rPr>
              <a:t> </a:t>
            </a:r>
            <a:r>
              <a:rPr lang="en-US" sz="2000" spc="-120">
                <a:cs typeface="Geneva"/>
              </a:rPr>
              <a:t>owners</a:t>
            </a:r>
            <a:endParaRPr lang="en-US" sz="2000">
              <a:cs typeface="Geneva"/>
            </a:endParaRPr>
          </a:p>
          <a:p>
            <a:pPr marL="12700">
              <a:lnSpc>
                <a:spcPct val="100000"/>
              </a:lnSpc>
              <a:spcBef>
                <a:spcPts val="700"/>
              </a:spcBef>
            </a:pPr>
            <a:r>
              <a:rPr lang="en-US" sz="2000" spc="-105">
                <a:cs typeface="Geneva"/>
              </a:rPr>
              <a:t>Types:</a:t>
            </a:r>
            <a:endParaRPr lang="en-US" sz="2000">
              <a:cs typeface="Geneva"/>
            </a:endParaRPr>
          </a:p>
          <a:p>
            <a:pPr marL="756285" indent="-286385">
              <a:lnSpc>
                <a:spcPct val="100000"/>
              </a:lnSpc>
              <a:spcBef>
                <a:spcPts val="605"/>
              </a:spcBef>
              <a:buChar char="•"/>
              <a:tabLst>
                <a:tab pos="756920" algn="l"/>
              </a:tabLst>
            </a:pPr>
            <a:r>
              <a:rPr lang="en-US" sz="2000" spc="-114">
                <a:cs typeface="Geneva"/>
              </a:rPr>
              <a:t>C-corporation		</a:t>
            </a:r>
            <a:r>
              <a:rPr lang="en-US" sz="1200" spc="-114">
                <a:latin typeface="Arial" panose="020B0604020202020204" pitchFamily="34" charset="0"/>
                <a:cs typeface="Arial" panose="020B0604020202020204" pitchFamily="34" charset="0"/>
              </a:rPr>
              <a:t>● </a:t>
            </a:r>
            <a:r>
              <a:rPr lang="en-US" sz="2000" spc="-114">
                <a:latin typeface="Arial" panose="020B0604020202020204" pitchFamily="34" charset="0"/>
                <a:cs typeface="Arial" panose="020B0604020202020204" pitchFamily="34" charset="0"/>
              </a:rPr>
              <a:t> S-corporation</a:t>
            </a:r>
            <a:endParaRPr lang="en-US" sz="2000">
              <a:cs typeface="Geneva"/>
            </a:endParaRPr>
          </a:p>
          <a:p>
            <a:pPr marL="756285" indent="-286385">
              <a:lnSpc>
                <a:spcPct val="100000"/>
              </a:lnSpc>
              <a:spcBef>
                <a:spcPts val="605"/>
              </a:spcBef>
              <a:buChar char="•"/>
              <a:tabLst>
                <a:tab pos="756920" algn="l"/>
              </a:tabLst>
            </a:pPr>
            <a:r>
              <a:rPr lang="en-US" sz="2000" spc="-120">
                <a:cs typeface="Geneva"/>
              </a:rPr>
              <a:t>Close			       </a:t>
            </a:r>
            <a:r>
              <a:rPr lang="en-US" sz="2000" spc="-114">
                <a:latin typeface="Arial" panose="020B0604020202020204" pitchFamily="34" charset="0"/>
                <a:cs typeface="Arial" panose="020B0604020202020204" pitchFamily="34" charset="0"/>
              </a:rPr>
              <a:t> </a:t>
            </a:r>
            <a:r>
              <a:rPr lang="en-US" sz="1200" spc="-114">
                <a:latin typeface="Arial" panose="020B0604020202020204" pitchFamily="34" charset="0"/>
                <a:cs typeface="Arial" panose="020B0604020202020204" pitchFamily="34" charset="0"/>
              </a:rPr>
              <a:t>●</a:t>
            </a:r>
            <a:r>
              <a:rPr lang="en-US" sz="2000" spc="-114">
                <a:latin typeface="Arial" panose="020B0604020202020204" pitchFamily="34" charset="0"/>
                <a:cs typeface="Arial" panose="020B0604020202020204" pitchFamily="34" charset="0"/>
              </a:rPr>
              <a:t>   Non-profit</a:t>
            </a:r>
            <a:endParaRPr lang="en-US" sz="2000" spc="-120">
              <a:cs typeface="Geneva"/>
            </a:endParaRPr>
          </a:p>
          <a:p>
            <a:pPr marL="469900">
              <a:lnSpc>
                <a:spcPct val="100000"/>
              </a:lnSpc>
              <a:spcBef>
                <a:spcPts val="605"/>
              </a:spcBef>
              <a:tabLst>
                <a:tab pos="756920" algn="l"/>
              </a:tabLst>
            </a:pPr>
            <a:endParaRPr lang="en-US" sz="2000">
              <a:cs typeface="Geneva"/>
            </a:endParaRPr>
          </a:p>
          <a:p>
            <a:pPr>
              <a:lnSpc>
                <a:spcPct val="100000"/>
              </a:lnSpc>
              <a:spcBef>
                <a:spcPts val="5"/>
              </a:spcBef>
            </a:pPr>
            <a:r>
              <a:rPr lang="en-US" sz="2000">
                <a:cs typeface="Times"/>
              </a:rPr>
              <a:t>Advantages and Disadvantages:</a:t>
            </a:r>
          </a:p>
          <a:p>
            <a:pPr marL="756285" indent="-286385">
              <a:lnSpc>
                <a:spcPct val="100000"/>
              </a:lnSpc>
              <a:spcBef>
                <a:spcPts val="605"/>
              </a:spcBef>
              <a:buChar char="•"/>
              <a:tabLst>
                <a:tab pos="756920" algn="l"/>
              </a:tabLst>
            </a:pPr>
            <a:r>
              <a:rPr lang="en-US" sz="2000" spc="-120">
                <a:cs typeface="Geneva"/>
              </a:rPr>
              <a:t>Unlimited life span</a:t>
            </a:r>
          </a:p>
          <a:p>
            <a:pPr marL="756285" indent="-286385">
              <a:lnSpc>
                <a:spcPct val="100000"/>
              </a:lnSpc>
              <a:spcBef>
                <a:spcPts val="605"/>
              </a:spcBef>
              <a:buChar char="•"/>
              <a:tabLst>
                <a:tab pos="756920" algn="l"/>
              </a:tabLst>
            </a:pPr>
            <a:r>
              <a:rPr lang="en-US" sz="2000" spc="-120">
                <a:cs typeface="Geneva"/>
              </a:rPr>
              <a:t>Owners protected from liability</a:t>
            </a:r>
          </a:p>
          <a:p>
            <a:pPr marL="756285" indent="-286385">
              <a:lnSpc>
                <a:spcPct val="100000"/>
              </a:lnSpc>
              <a:spcBef>
                <a:spcPts val="605"/>
              </a:spcBef>
              <a:buChar char="•"/>
              <a:tabLst>
                <a:tab pos="756920" algn="l"/>
              </a:tabLst>
            </a:pPr>
            <a:r>
              <a:rPr lang="en-US" sz="2000" spc="-120">
                <a:cs typeface="Geneva"/>
              </a:rPr>
              <a:t>Double taxation</a:t>
            </a:r>
          </a:p>
          <a:p>
            <a:pPr marL="756285" indent="-286385">
              <a:lnSpc>
                <a:spcPct val="100000"/>
              </a:lnSpc>
              <a:spcBef>
                <a:spcPts val="605"/>
              </a:spcBef>
              <a:buChar char="•"/>
              <a:tabLst>
                <a:tab pos="756920" algn="l"/>
              </a:tabLst>
            </a:pPr>
            <a:r>
              <a:rPr lang="en-US" sz="2000" spc="-120">
                <a:cs typeface="Geneva"/>
              </a:rPr>
              <a:t>Formalities in formation and operation</a:t>
            </a:r>
            <a:endParaRPr lang="en-US" sz="2000">
              <a:cs typeface="Geneva"/>
            </a:endParaRPr>
          </a:p>
          <a:p>
            <a:pPr>
              <a:lnSpc>
                <a:spcPct val="100000"/>
              </a:lnSpc>
              <a:spcBef>
                <a:spcPts val="5"/>
              </a:spcBef>
            </a:pPr>
            <a:endParaRPr lang="en-US" sz="2000">
              <a:cs typeface="Times"/>
            </a:endParaRPr>
          </a:p>
          <a:p>
            <a:pPr marR="26034" algn="ctr">
              <a:lnSpc>
                <a:spcPts val="3829"/>
              </a:lnSpc>
            </a:pPr>
            <a:r>
              <a:rPr lang="en-US" sz="2000" spc="-145">
                <a:cs typeface="Geneva"/>
              </a:rPr>
              <a:t>Most</a:t>
            </a:r>
            <a:r>
              <a:rPr lang="en-US" sz="2000" spc="-195">
                <a:cs typeface="Geneva"/>
              </a:rPr>
              <a:t> </a:t>
            </a:r>
            <a:r>
              <a:rPr lang="en-US" sz="2000" spc="-65">
                <a:cs typeface="Geneva"/>
              </a:rPr>
              <a:t>businesses</a:t>
            </a:r>
            <a:endParaRPr lang="en-US" sz="2000">
              <a:cs typeface="Geneva"/>
            </a:endParaRPr>
          </a:p>
          <a:p>
            <a:pPr marR="26034" algn="ctr">
              <a:lnSpc>
                <a:spcPts val="5270"/>
              </a:lnSpc>
            </a:pPr>
            <a:r>
              <a:rPr lang="en-US" sz="2000" spc="145">
                <a:cs typeface="Geneva"/>
              </a:rPr>
              <a:t>DO </a:t>
            </a:r>
            <a:r>
              <a:rPr lang="en-US" sz="2000" spc="35">
                <a:cs typeface="Geneva"/>
              </a:rPr>
              <a:t>NOT </a:t>
            </a:r>
            <a:r>
              <a:rPr lang="en-US" sz="2000" spc="-125">
                <a:cs typeface="Geneva"/>
              </a:rPr>
              <a:t>need to incorporate</a:t>
            </a:r>
            <a:endParaRPr lang="en-US" sz="2000" dirty="0">
              <a:cs typeface="Geneva"/>
            </a:endParaRPr>
          </a:p>
        </p:txBody>
      </p:sp>
    </p:spTree>
    <p:extLst>
      <p:ext uri="{BB962C8B-B14F-4D97-AF65-F5344CB8AC3E}">
        <p14:creationId xmlns:p14="http://schemas.microsoft.com/office/powerpoint/2010/main" val="235434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981199" y="3850005"/>
            <a:ext cx="6724650" cy="2339102"/>
          </a:xfrm>
          <a:prstGeom prst="rect">
            <a:avLst/>
          </a:prstGeom>
          <a:noFill/>
        </p:spPr>
        <p:txBody>
          <a:bodyPr wrap="square" rtlCol="0">
            <a:spAutoFit/>
          </a:bodyPr>
          <a:lstStyle/>
          <a:p>
            <a:pPr marL="299085" indent="-286385">
              <a:lnSpc>
                <a:spcPct val="100000"/>
              </a:lnSpc>
              <a:spcBef>
                <a:spcPts val="700"/>
              </a:spcBef>
              <a:buChar char="•"/>
              <a:tabLst>
                <a:tab pos="299720" algn="l"/>
              </a:tabLst>
            </a:pPr>
            <a:r>
              <a:rPr lang="en-US" spc="-65" dirty="0"/>
              <a:t>Establish </a:t>
            </a:r>
            <a:r>
              <a:rPr lang="en-US" spc="-60" dirty="0"/>
              <a:t>business </a:t>
            </a:r>
            <a:r>
              <a:rPr lang="en-US" spc="-65" dirty="0"/>
              <a:t>plan, </a:t>
            </a:r>
            <a:r>
              <a:rPr lang="en-US" spc="-155" dirty="0"/>
              <a:t>think </a:t>
            </a:r>
            <a:r>
              <a:rPr lang="en-US" spc="-165" dirty="0"/>
              <a:t>about</a:t>
            </a:r>
            <a:r>
              <a:rPr lang="en-US" spc="-445" dirty="0"/>
              <a:t>            </a:t>
            </a:r>
            <a:r>
              <a:rPr lang="en-US" spc="-60" dirty="0"/>
              <a:t>business</a:t>
            </a:r>
          </a:p>
          <a:p>
            <a:pPr marL="299085" marR="5080" indent="-286385">
              <a:lnSpc>
                <a:spcPct val="100000"/>
              </a:lnSpc>
              <a:spcBef>
                <a:spcPts val="600"/>
              </a:spcBef>
              <a:buChar char="•"/>
              <a:tabLst>
                <a:tab pos="299720" algn="l"/>
                <a:tab pos="2514600" algn="l"/>
                <a:tab pos="3444875" algn="l"/>
                <a:tab pos="5384800" algn="l"/>
              </a:tabLst>
            </a:pPr>
            <a:r>
              <a:rPr lang="en-US" spc="-80" dirty="0"/>
              <a:t>Initial </a:t>
            </a:r>
            <a:r>
              <a:rPr lang="en-US" spc="-70" dirty="0"/>
              <a:t>guidelines: </a:t>
            </a:r>
            <a:r>
              <a:rPr lang="en-US" spc="-114" dirty="0"/>
              <a:t>Owner-operator?  </a:t>
            </a:r>
            <a:r>
              <a:rPr lang="en-US" spc="-80" dirty="0"/>
              <a:t>Partnership?	</a:t>
            </a:r>
          </a:p>
          <a:p>
            <a:pPr marL="299085" marR="5080" indent="-286385">
              <a:lnSpc>
                <a:spcPct val="100000"/>
              </a:lnSpc>
              <a:spcBef>
                <a:spcPts val="600"/>
              </a:spcBef>
              <a:buChar char="•"/>
              <a:tabLst>
                <a:tab pos="299720" algn="l"/>
                <a:tab pos="2514600" algn="l"/>
                <a:tab pos="3444875" algn="l"/>
                <a:tab pos="5384800" algn="l"/>
              </a:tabLst>
            </a:pPr>
            <a:r>
              <a:rPr lang="en-US" spc="-90" dirty="0"/>
              <a:t>Multiple</a:t>
            </a:r>
            <a:r>
              <a:rPr lang="en-US" spc="-125" dirty="0"/>
              <a:t> </a:t>
            </a:r>
            <a:r>
              <a:rPr lang="en-US" spc="-95" dirty="0"/>
              <a:t>owners?  </a:t>
            </a:r>
            <a:r>
              <a:rPr lang="en-US" spc="-125" dirty="0"/>
              <a:t>Product </a:t>
            </a:r>
            <a:r>
              <a:rPr lang="en-US" spc="-190" dirty="0"/>
              <a:t>with  </a:t>
            </a:r>
            <a:r>
              <a:rPr lang="en-US" spc="-125" dirty="0"/>
              <a:t>significant</a:t>
            </a:r>
            <a:r>
              <a:rPr lang="en-US" spc="-135" dirty="0"/>
              <a:t> </a:t>
            </a:r>
            <a:r>
              <a:rPr lang="en-US" spc="-105" dirty="0"/>
              <a:t>liability?	</a:t>
            </a:r>
            <a:endParaRPr lang="en-US" spc="-95" dirty="0"/>
          </a:p>
          <a:p>
            <a:pPr marL="299085" indent="-286385">
              <a:lnSpc>
                <a:spcPct val="100000"/>
              </a:lnSpc>
              <a:spcBef>
                <a:spcPts val="600"/>
              </a:spcBef>
              <a:buChar char="•"/>
              <a:tabLst>
                <a:tab pos="299720" algn="l"/>
              </a:tabLst>
            </a:pPr>
            <a:r>
              <a:rPr lang="en-US" spc="-105" dirty="0"/>
              <a:t>Ask</a:t>
            </a:r>
            <a:r>
              <a:rPr lang="en-US" spc="-165" dirty="0"/>
              <a:t> </a:t>
            </a:r>
            <a:r>
              <a:rPr lang="en-US" spc="-195" dirty="0"/>
              <a:t>attorney</a:t>
            </a:r>
          </a:p>
          <a:p>
            <a:pPr marL="299085" marR="2042160" indent="-286385">
              <a:lnSpc>
                <a:spcPct val="100000"/>
              </a:lnSpc>
              <a:spcBef>
                <a:spcPts val="600"/>
              </a:spcBef>
              <a:buChar char="•"/>
              <a:tabLst>
                <a:tab pos="299720" algn="l"/>
              </a:tabLst>
            </a:pPr>
            <a:r>
              <a:rPr lang="en-US" spc="-20" dirty="0"/>
              <a:t>Research </a:t>
            </a:r>
            <a:r>
              <a:rPr lang="en-US" spc="-165" dirty="0"/>
              <a:t>through </a:t>
            </a:r>
            <a:r>
              <a:rPr lang="en-US" spc="-15" dirty="0"/>
              <a:t>Small</a:t>
            </a:r>
            <a:r>
              <a:rPr lang="en-US" spc="-310" dirty="0"/>
              <a:t>  B</a:t>
            </a:r>
            <a:r>
              <a:rPr lang="en-US" spc="-30" dirty="0"/>
              <a:t>usiness  A</a:t>
            </a:r>
            <a:r>
              <a:rPr lang="en-US" spc="-145" dirty="0"/>
              <a:t>dministration, Wyo. Secretary of State </a:t>
            </a:r>
            <a:r>
              <a:rPr lang="en-US" spc="-70" dirty="0"/>
              <a:t>and </a:t>
            </a:r>
            <a:r>
              <a:rPr lang="en-US" spc="195" dirty="0"/>
              <a:t>IRS</a:t>
            </a:r>
            <a:r>
              <a:rPr lang="en-US" spc="-245" dirty="0"/>
              <a:t> </a:t>
            </a:r>
            <a:r>
              <a:rPr lang="en-US" spc="-125" dirty="0"/>
              <a:t>websites</a:t>
            </a:r>
          </a:p>
        </p:txBody>
      </p:sp>
      <p:sp>
        <p:nvSpPr>
          <p:cNvPr id="3" name="TextBox 2"/>
          <p:cNvSpPr txBox="1"/>
          <p:nvPr/>
        </p:nvSpPr>
        <p:spPr>
          <a:xfrm>
            <a:off x="2143125" y="2872859"/>
            <a:ext cx="4450081" cy="646331"/>
          </a:xfrm>
          <a:prstGeom prst="rect">
            <a:avLst/>
          </a:prstGeom>
          <a:noFill/>
        </p:spPr>
        <p:txBody>
          <a:bodyPr wrap="square" rtlCol="0">
            <a:spAutoFit/>
          </a:bodyPr>
          <a:lstStyle/>
          <a:p>
            <a:r>
              <a:rPr lang="en-US" spc="-80"/>
              <a:t>How </a:t>
            </a:r>
            <a:r>
              <a:rPr lang="en-US" spc="-145"/>
              <a:t>do </a:t>
            </a:r>
            <a:r>
              <a:rPr lang="en-US" spc="105"/>
              <a:t>I </a:t>
            </a:r>
            <a:r>
              <a:rPr lang="en-US" spc="-95"/>
              <a:t>decide </a:t>
            </a:r>
            <a:r>
              <a:rPr lang="en-US" spc="-105"/>
              <a:t>which </a:t>
            </a:r>
            <a:r>
              <a:rPr lang="en-US" spc="-195"/>
              <a:t>structure </a:t>
            </a:r>
            <a:r>
              <a:rPr lang="en-US" spc="-35"/>
              <a:t>is </a:t>
            </a:r>
            <a:r>
              <a:rPr lang="en-US" spc="-190"/>
              <a:t>best  </a:t>
            </a:r>
            <a:r>
              <a:rPr lang="en-US" spc="-220"/>
              <a:t>for </a:t>
            </a:r>
            <a:r>
              <a:rPr lang="en-US" spc="-200"/>
              <a:t>my</a:t>
            </a:r>
            <a:r>
              <a:rPr lang="en-US" spc="-114"/>
              <a:t> </a:t>
            </a:r>
            <a:r>
              <a:rPr lang="en-US" spc="-65"/>
              <a:t>business?</a:t>
            </a:r>
            <a:endParaRPr lang="en-US"/>
          </a:p>
        </p:txBody>
      </p:sp>
      <p:sp>
        <p:nvSpPr>
          <p:cNvPr id="4" name="TextBox 3"/>
          <p:cNvSpPr txBox="1"/>
          <p:nvPr/>
        </p:nvSpPr>
        <p:spPr>
          <a:xfrm>
            <a:off x="2600325" y="2295525"/>
            <a:ext cx="4284699" cy="461665"/>
          </a:xfrm>
          <a:prstGeom prst="rect">
            <a:avLst/>
          </a:prstGeom>
          <a:noFill/>
        </p:spPr>
        <p:txBody>
          <a:bodyPr wrap="none" rtlCol="0">
            <a:spAutoFit/>
          </a:bodyPr>
          <a:lstStyle/>
          <a:p>
            <a:r>
              <a:rPr lang="en-US" sz="2400" spc="-75" dirty="0"/>
              <a:t>Choosing </a:t>
            </a:r>
            <a:r>
              <a:rPr lang="en-US" sz="2400" spc="-45" dirty="0"/>
              <a:t>an </a:t>
            </a:r>
            <a:r>
              <a:rPr lang="en-US" sz="2400" spc="-110" dirty="0"/>
              <a:t>Organizational</a:t>
            </a:r>
            <a:r>
              <a:rPr lang="en-US" sz="2400" spc="-565" dirty="0"/>
              <a:t>  </a:t>
            </a:r>
            <a:r>
              <a:rPr lang="en-US" sz="2400" spc="-150" dirty="0"/>
              <a:t>Type</a:t>
            </a:r>
            <a:endParaRPr lang="en-US" sz="2400" dirty="0"/>
          </a:p>
        </p:txBody>
      </p:sp>
    </p:spTree>
    <p:extLst>
      <p:ext uri="{BB962C8B-B14F-4D97-AF65-F5344CB8AC3E}">
        <p14:creationId xmlns:p14="http://schemas.microsoft.com/office/powerpoint/2010/main" val="2586160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E342-13F2-0E4D-A6B6-642CCE4F00B5}"/>
              </a:ext>
            </a:extLst>
          </p:cNvPr>
          <p:cNvSpPr>
            <a:spLocks noGrp="1"/>
          </p:cNvSpPr>
          <p:nvPr>
            <p:ph type="title"/>
          </p:nvPr>
        </p:nvSpPr>
        <p:spPr/>
        <p:txBody>
          <a:bodyPr/>
          <a:lstStyle/>
          <a:p>
            <a:r>
              <a:rPr lang="en-US"/>
              <a:t>Formation – The When? </a:t>
            </a:r>
          </a:p>
        </p:txBody>
      </p:sp>
      <p:sp>
        <p:nvSpPr>
          <p:cNvPr id="3" name="Content Placeholder 2">
            <a:extLst>
              <a:ext uri="{FF2B5EF4-FFF2-40B4-BE49-F238E27FC236}">
                <a16:creationId xmlns:a16="http://schemas.microsoft.com/office/drawing/2014/main" id="{3CDCA890-B5AA-144D-A84D-82D24F624130}"/>
              </a:ext>
            </a:extLst>
          </p:cNvPr>
          <p:cNvSpPr>
            <a:spLocks noGrp="1"/>
          </p:cNvSpPr>
          <p:nvPr>
            <p:ph idx="1"/>
          </p:nvPr>
        </p:nvSpPr>
        <p:spPr/>
        <p:txBody>
          <a:bodyPr/>
          <a:lstStyle/>
          <a:p>
            <a:r>
              <a:rPr lang="en-US"/>
              <a:t>Prior to Operations</a:t>
            </a:r>
          </a:p>
          <a:p>
            <a:r>
              <a:rPr lang="en-US"/>
              <a:t>After the fact?</a:t>
            </a:r>
          </a:p>
        </p:txBody>
      </p:sp>
    </p:spTree>
    <p:extLst>
      <p:ext uri="{BB962C8B-B14F-4D97-AF65-F5344CB8AC3E}">
        <p14:creationId xmlns:p14="http://schemas.microsoft.com/office/powerpoint/2010/main" val="33726795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F5FD-D1F2-1940-A468-267428FC94C4}"/>
              </a:ext>
            </a:extLst>
          </p:cNvPr>
          <p:cNvSpPr>
            <a:spLocks noGrp="1"/>
          </p:cNvSpPr>
          <p:nvPr>
            <p:ph type="title"/>
          </p:nvPr>
        </p:nvSpPr>
        <p:spPr/>
        <p:txBody>
          <a:bodyPr/>
          <a:lstStyle/>
          <a:p>
            <a:r>
              <a:rPr lang="en-US"/>
              <a:t>Formation – The Where?</a:t>
            </a:r>
          </a:p>
        </p:txBody>
      </p:sp>
      <p:sp>
        <p:nvSpPr>
          <p:cNvPr id="3" name="Content Placeholder 2">
            <a:extLst>
              <a:ext uri="{FF2B5EF4-FFF2-40B4-BE49-F238E27FC236}">
                <a16:creationId xmlns:a16="http://schemas.microsoft.com/office/drawing/2014/main" id="{D6778AB6-FFBC-304C-816B-020E9B359449}"/>
              </a:ext>
            </a:extLst>
          </p:cNvPr>
          <p:cNvSpPr>
            <a:spLocks noGrp="1"/>
          </p:cNvSpPr>
          <p:nvPr>
            <p:ph idx="1"/>
          </p:nvPr>
        </p:nvSpPr>
        <p:spPr/>
        <p:txBody>
          <a:bodyPr/>
          <a:lstStyle/>
          <a:p>
            <a:r>
              <a:rPr lang="en-US"/>
              <a:t>State of Organization (domestic registration)</a:t>
            </a:r>
          </a:p>
          <a:p>
            <a:r>
              <a:rPr lang="en-US"/>
              <a:t>Qualification to do business in other states (foreign registration)</a:t>
            </a:r>
          </a:p>
          <a:p>
            <a:r>
              <a:rPr lang="en-US"/>
              <a:t>What is Nexus?</a:t>
            </a:r>
          </a:p>
        </p:txBody>
      </p:sp>
    </p:spTree>
    <p:extLst>
      <p:ext uri="{BB962C8B-B14F-4D97-AF65-F5344CB8AC3E}">
        <p14:creationId xmlns:p14="http://schemas.microsoft.com/office/powerpoint/2010/main" val="40470217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F5FD-D1F2-1940-A468-267428FC94C4}"/>
              </a:ext>
            </a:extLst>
          </p:cNvPr>
          <p:cNvSpPr>
            <a:spLocks noGrp="1"/>
          </p:cNvSpPr>
          <p:nvPr>
            <p:ph type="title"/>
          </p:nvPr>
        </p:nvSpPr>
        <p:spPr/>
        <p:txBody>
          <a:bodyPr/>
          <a:lstStyle/>
          <a:p>
            <a:r>
              <a:rPr lang="en-US"/>
              <a:t>Formation – The How?</a:t>
            </a:r>
          </a:p>
        </p:txBody>
      </p:sp>
      <p:sp>
        <p:nvSpPr>
          <p:cNvPr id="3" name="Content Placeholder 2">
            <a:extLst>
              <a:ext uri="{FF2B5EF4-FFF2-40B4-BE49-F238E27FC236}">
                <a16:creationId xmlns:a16="http://schemas.microsoft.com/office/drawing/2014/main" id="{D6778AB6-FFBC-304C-816B-020E9B359449}"/>
              </a:ext>
            </a:extLst>
          </p:cNvPr>
          <p:cNvSpPr>
            <a:spLocks noGrp="1"/>
          </p:cNvSpPr>
          <p:nvPr>
            <p:ph idx="1"/>
          </p:nvPr>
        </p:nvSpPr>
        <p:spPr/>
        <p:txBody>
          <a:bodyPr/>
          <a:lstStyle/>
          <a:p>
            <a:r>
              <a:rPr lang="en-US"/>
              <a:t>Informal formation</a:t>
            </a:r>
          </a:p>
          <a:p>
            <a:r>
              <a:rPr lang="en-US"/>
              <a:t>Formal formation</a:t>
            </a:r>
          </a:p>
        </p:txBody>
      </p:sp>
    </p:spTree>
    <p:extLst>
      <p:ext uri="{BB962C8B-B14F-4D97-AF65-F5344CB8AC3E}">
        <p14:creationId xmlns:p14="http://schemas.microsoft.com/office/powerpoint/2010/main" val="35869318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F5FD-D1F2-1940-A468-267428FC94C4}"/>
              </a:ext>
            </a:extLst>
          </p:cNvPr>
          <p:cNvSpPr>
            <a:spLocks noGrp="1"/>
          </p:cNvSpPr>
          <p:nvPr>
            <p:ph type="title"/>
          </p:nvPr>
        </p:nvSpPr>
        <p:spPr/>
        <p:txBody>
          <a:bodyPr/>
          <a:lstStyle/>
          <a:p>
            <a:r>
              <a:rPr lang="en-US"/>
              <a:t>Practical Matters</a:t>
            </a:r>
          </a:p>
        </p:txBody>
      </p:sp>
      <p:sp>
        <p:nvSpPr>
          <p:cNvPr id="3" name="Content Placeholder 2">
            <a:extLst>
              <a:ext uri="{FF2B5EF4-FFF2-40B4-BE49-F238E27FC236}">
                <a16:creationId xmlns:a16="http://schemas.microsoft.com/office/drawing/2014/main" id="{D6778AB6-FFBC-304C-816B-020E9B359449}"/>
              </a:ext>
            </a:extLst>
          </p:cNvPr>
          <p:cNvSpPr>
            <a:spLocks noGrp="1"/>
          </p:cNvSpPr>
          <p:nvPr>
            <p:ph idx="1"/>
          </p:nvPr>
        </p:nvSpPr>
        <p:spPr/>
        <p:txBody>
          <a:bodyPr/>
          <a:lstStyle/>
          <a:p>
            <a:r>
              <a:rPr lang="en-US"/>
              <a:t>Paperwork</a:t>
            </a:r>
          </a:p>
          <a:p>
            <a:r>
              <a:rPr lang="en-US"/>
              <a:t>Taxes</a:t>
            </a:r>
          </a:p>
          <a:p>
            <a:r>
              <a:rPr lang="en-US"/>
              <a:t>Operating</a:t>
            </a:r>
          </a:p>
        </p:txBody>
      </p:sp>
    </p:spTree>
    <p:extLst>
      <p:ext uri="{BB962C8B-B14F-4D97-AF65-F5344CB8AC3E}">
        <p14:creationId xmlns:p14="http://schemas.microsoft.com/office/powerpoint/2010/main" val="150355485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C445-7246-5747-8227-DE2A2497B4AD}"/>
              </a:ext>
            </a:extLst>
          </p:cNvPr>
          <p:cNvSpPr>
            <a:spLocks noGrp="1"/>
          </p:cNvSpPr>
          <p:nvPr>
            <p:ph type="title"/>
          </p:nvPr>
        </p:nvSpPr>
        <p:spPr/>
        <p:txBody>
          <a:bodyPr/>
          <a:lstStyle/>
          <a:p>
            <a:r>
              <a:rPr lang="en-US"/>
              <a:t>Practical Matters – The Paperwork</a:t>
            </a:r>
          </a:p>
        </p:txBody>
      </p:sp>
      <p:sp>
        <p:nvSpPr>
          <p:cNvPr id="3" name="Content Placeholder 2">
            <a:extLst>
              <a:ext uri="{FF2B5EF4-FFF2-40B4-BE49-F238E27FC236}">
                <a16:creationId xmlns:a16="http://schemas.microsoft.com/office/drawing/2014/main" id="{8B8806E0-A415-554A-99A0-FEB07634F270}"/>
              </a:ext>
            </a:extLst>
          </p:cNvPr>
          <p:cNvSpPr>
            <a:spLocks noGrp="1"/>
          </p:cNvSpPr>
          <p:nvPr>
            <p:ph idx="1"/>
          </p:nvPr>
        </p:nvSpPr>
        <p:spPr/>
        <p:txBody>
          <a:bodyPr>
            <a:normAutofit fontScale="92500" lnSpcReduction="20000"/>
          </a:bodyPr>
          <a:lstStyle/>
          <a:p>
            <a:r>
              <a:rPr lang="en-US"/>
              <a:t>Selection of a Name</a:t>
            </a:r>
          </a:p>
          <a:p>
            <a:r>
              <a:rPr lang="en-US"/>
              <a:t>Articles of Organization/Incorporation</a:t>
            </a:r>
          </a:p>
          <a:p>
            <a:r>
              <a:rPr lang="en-US"/>
              <a:t>Consent of Registered Agent</a:t>
            </a:r>
          </a:p>
          <a:p>
            <a:r>
              <a:rPr lang="en-US"/>
              <a:t>Operating Agreement/Bylaws</a:t>
            </a:r>
          </a:p>
          <a:p>
            <a:r>
              <a:rPr lang="en-US"/>
              <a:t>Meeting Minutes/Resolutions/Consents</a:t>
            </a:r>
          </a:p>
          <a:p>
            <a:r>
              <a:rPr lang="en-US"/>
              <a:t>IRS Form SS-4 – Applying for an EIN</a:t>
            </a:r>
          </a:p>
          <a:p>
            <a:r>
              <a:rPr lang="en-US"/>
              <a:t>IRS 2553 – S-Corp Election</a:t>
            </a:r>
          </a:p>
          <a:p>
            <a:r>
              <a:rPr lang="en-US"/>
              <a:t>Annual Reports</a:t>
            </a:r>
          </a:p>
        </p:txBody>
      </p:sp>
    </p:spTree>
    <p:extLst>
      <p:ext uri="{BB962C8B-B14F-4D97-AF65-F5344CB8AC3E}">
        <p14:creationId xmlns:p14="http://schemas.microsoft.com/office/powerpoint/2010/main" val="21631903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320B-0D40-0A44-9136-D8D664026DD6}"/>
              </a:ext>
            </a:extLst>
          </p:cNvPr>
          <p:cNvSpPr>
            <a:spLocks noGrp="1"/>
          </p:cNvSpPr>
          <p:nvPr>
            <p:ph type="title"/>
          </p:nvPr>
        </p:nvSpPr>
        <p:spPr>
          <a:xfrm>
            <a:off x="2609339" y="844040"/>
            <a:ext cx="7956560" cy="1424746"/>
          </a:xfrm>
        </p:spPr>
        <p:txBody>
          <a:bodyPr/>
          <a:lstStyle/>
          <a:p>
            <a:r>
              <a:rPr lang="en-US" dirty="0"/>
              <a:t>PURPOSE</a:t>
            </a:r>
          </a:p>
        </p:txBody>
      </p:sp>
      <p:sp>
        <p:nvSpPr>
          <p:cNvPr id="3" name="Text Placeholder 2">
            <a:extLst>
              <a:ext uri="{FF2B5EF4-FFF2-40B4-BE49-F238E27FC236}">
                <a16:creationId xmlns:a16="http://schemas.microsoft.com/office/drawing/2014/main" id="{14AA1DC3-7C31-F844-24CE-B086787DD312}"/>
              </a:ext>
            </a:extLst>
          </p:cNvPr>
          <p:cNvSpPr>
            <a:spLocks noGrp="1"/>
          </p:cNvSpPr>
          <p:nvPr>
            <p:ph type="body" idx="1"/>
          </p:nvPr>
        </p:nvSpPr>
        <p:spPr/>
        <p:txBody>
          <a:bodyPr/>
          <a:lstStyle/>
          <a:p>
            <a:r>
              <a:rPr lang="en-US" dirty="0"/>
              <a:t>Introduce the types of legal entities (Pros and Cons)</a:t>
            </a:r>
          </a:p>
          <a:p>
            <a:r>
              <a:rPr lang="en-US" dirty="0"/>
              <a:t>Provide some information regarding legal risks and mitigation strategies</a:t>
            </a:r>
          </a:p>
        </p:txBody>
      </p:sp>
    </p:spTree>
    <p:extLst>
      <p:ext uri="{BB962C8B-B14F-4D97-AF65-F5344CB8AC3E}">
        <p14:creationId xmlns:p14="http://schemas.microsoft.com/office/powerpoint/2010/main" val="30007039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TextBox 19">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4EF24D33-D7FD-4AFA-97E8-E65417983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63116A1-886E-431E-B843-63DE3FED40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id="{6195D3C0-6106-4FF1-853F-09354C39CD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id="{866CAA98-B8D1-460B-AB83-0C31A9984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5115DC-16D5-43DB-BEA9-FF87B1A9A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A5FCFFA-7D76-43C7-A843-948F71C11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761" y="0"/>
            <a:ext cx="5737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stretch>
            <a:fillRect/>
          </a:stretch>
        </p:blipFill>
        <p:spPr>
          <a:xfrm>
            <a:off x="1478124" y="316485"/>
            <a:ext cx="4793769" cy="6213337"/>
          </a:xfrm>
          <a:prstGeom prst="rect">
            <a:avLst/>
          </a:prstGeom>
          <a:ln w="12700">
            <a:noFill/>
          </a:ln>
        </p:spPr>
      </p:pic>
      <p:sp>
        <p:nvSpPr>
          <p:cNvPr id="34" name="Rectangle 33">
            <a:extLst>
              <a:ext uri="{FF2B5EF4-FFF2-40B4-BE49-F238E27FC236}">
                <a16:creationId xmlns:a16="http://schemas.microsoft.com/office/drawing/2014/main" id="{AEC59019-9455-4128-A594-6FF355EE3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8123" y="0"/>
            <a:ext cx="463972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08739" y="3428998"/>
            <a:ext cx="2863229" cy="2268559"/>
          </a:xfrm>
        </p:spPr>
        <p:txBody>
          <a:bodyPr vert="horz" lIns="91440" tIns="45720" rIns="91440" bIns="45720" rtlCol="0" anchor="t">
            <a:normAutofit/>
          </a:bodyPr>
          <a:lstStyle/>
          <a:p>
            <a:r>
              <a:rPr lang="en-US" sz="3600"/>
              <a:t>Practical Matters – Filing with WYSOS</a:t>
            </a:r>
          </a:p>
        </p:txBody>
      </p:sp>
      <p:sp>
        <p:nvSpPr>
          <p:cNvPr id="36" name="Rectangle 35">
            <a:extLst>
              <a:ext uri="{FF2B5EF4-FFF2-40B4-BE49-F238E27FC236}">
                <a16:creationId xmlns:a16="http://schemas.microsoft.com/office/drawing/2014/main" id="{607B1315-448A-443D-8367-F1BCF69D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66" y="236475"/>
            <a:ext cx="5255628" cy="637335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EC6DBF6-9B0F-437A-AF7D-C30DB2734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7466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TextBox 19">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034E919F-0039-45A9-8A1B-B05CD878F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EC9C5A0E-1D2A-4F4B-8123-B963AD56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id="{9C3A7CDD-5E6D-48B6-9D66-F8AFFB7D27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id="{A5AA4037-397A-4467-A120-C510DDD42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E7B4B2-19E8-410A-A89F-7A2E0485D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06D98D2-ED53-4A46-95A8-7A0D05291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442832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69804" y="3428998"/>
            <a:ext cx="2658856" cy="2268559"/>
          </a:xfrm>
        </p:spPr>
        <p:txBody>
          <a:bodyPr vert="horz" lIns="91440" tIns="45720" rIns="91440" bIns="45720" rtlCol="0" anchor="t">
            <a:normAutofit/>
          </a:bodyPr>
          <a:lstStyle/>
          <a:p>
            <a:r>
              <a:rPr lang="en-US" sz="3200"/>
              <a:t>Practical Matters –  Obtaining an EIN</a:t>
            </a:r>
          </a:p>
        </p:txBody>
      </p:sp>
      <p:sp>
        <p:nvSpPr>
          <p:cNvPr id="34" name="Rectangle 33">
            <a:extLst>
              <a:ext uri="{FF2B5EF4-FFF2-40B4-BE49-F238E27FC236}">
                <a16:creationId xmlns:a16="http://schemas.microsoft.com/office/drawing/2014/main" id="{698BC5BE-3558-4B92-867F-8CD65C7BE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113" y="0"/>
            <a:ext cx="59485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stretch>
            <a:fillRect/>
          </a:stretch>
        </p:blipFill>
        <p:spPr>
          <a:xfrm>
            <a:off x="6010367" y="316485"/>
            <a:ext cx="4802790" cy="6225029"/>
          </a:xfrm>
          <a:prstGeom prst="rect">
            <a:avLst/>
          </a:prstGeom>
          <a:ln w="12700">
            <a:noFill/>
          </a:ln>
        </p:spPr>
      </p:pic>
      <p:sp>
        <p:nvSpPr>
          <p:cNvPr id="36" name="Rectangle 35">
            <a:extLst>
              <a:ext uri="{FF2B5EF4-FFF2-40B4-BE49-F238E27FC236}">
                <a16:creationId xmlns:a16="http://schemas.microsoft.com/office/drawing/2014/main" id="{F8C4208F-A711-4F9F-B74B-CA7E99A5B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7920" y="236475"/>
            <a:ext cx="5439984" cy="6385049"/>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A542E5A-150E-4078-B605-939EE9F3F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7503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4EF24D33-D7FD-4AFA-97E8-E65417983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63116A1-886E-431E-B843-63DE3FED40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6195D3C0-6106-4FF1-853F-09354C39CD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866CAA98-B8D1-460B-AB83-0C31A9984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55115DC-16D5-43DB-BEA9-FF87B1A9A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A5FCFFA-7D76-43C7-A843-948F71C11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761" y="0"/>
            <a:ext cx="5737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stretch>
            <a:fillRect/>
          </a:stretch>
        </p:blipFill>
        <p:spPr>
          <a:xfrm>
            <a:off x="1320991" y="321013"/>
            <a:ext cx="5108036" cy="6204281"/>
          </a:xfrm>
          <a:prstGeom prst="rect">
            <a:avLst/>
          </a:prstGeom>
          <a:ln w="12700">
            <a:noFill/>
          </a:ln>
        </p:spPr>
      </p:pic>
      <p:sp>
        <p:nvSpPr>
          <p:cNvPr id="36" name="Rectangle 35">
            <a:extLst>
              <a:ext uri="{FF2B5EF4-FFF2-40B4-BE49-F238E27FC236}">
                <a16:creationId xmlns:a16="http://schemas.microsoft.com/office/drawing/2014/main" id="{AEC59019-9455-4128-A594-6FF355EE3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8123" y="0"/>
            <a:ext cx="463972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08739" y="3428998"/>
            <a:ext cx="2863229" cy="2268559"/>
          </a:xfrm>
        </p:spPr>
        <p:txBody>
          <a:bodyPr vert="horz" lIns="91440" tIns="45720" rIns="91440" bIns="45720" rtlCol="0" anchor="t">
            <a:normAutofit/>
          </a:bodyPr>
          <a:lstStyle/>
          <a:p>
            <a:r>
              <a:rPr lang="en-US" sz="3600"/>
              <a:t>Practical Matters –  Form SS-4</a:t>
            </a:r>
          </a:p>
        </p:txBody>
      </p:sp>
      <p:sp>
        <p:nvSpPr>
          <p:cNvPr id="38" name="Rectangle 37">
            <a:extLst>
              <a:ext uri="{FF2B5EF4-FFF2-40B4-BE49-F238E27FC236}">
                <a16:creationId xmlns:a16="http://schemas.microsoft.com/office/drawing/2014/main" id="{607B1315-448A-443D-8367-F1BCF69D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66" y="236475"/>
            <a:ext cx="5255628" cy="637335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EC6DBF6-9B0F-437A-AF7D-C30DB2734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11808" y="3365500"/>
            <a:ext cx="5986092"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6096249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C445-7246-5747-8227-DE2A2497B4AD}"/>
              </a:ext>
            </a:extLst>
          </p:cNvPr>
          <p:cNvSpPr>
            <a:spLocks noGrp="1"/>
          </p:cNvSpPr>
          <p:nvPr>
            <p:ph type="title"/>
          </p:nvPr>
        </p:nvSpPr>
        <p:spPr/>
        <p:txBody>
          <a:bodyPr/>
          <a:lstStyle/>
          <a:p>
            <a:r>
              <a:rPr lang="en-US"/>
              <a:t>Practical Matters – The Taxes</a:t>
            </a:r>
          </a:p>
        </p:txBody>
      </p:sp>
      <p:sp>
        <p:nvSpPr>
          <p:cNvPr id="3" name="Content Placeholder 2">
            <a:extLst>
              <a:ext uri="{FF2B5EF4-FFF2-40B4-BE49-F238E27FC236}">
                <a16:creationId xmlns:a16="http://schemas.microsoft.com/office/drawing/2014/main" id="{8B8806E0-A415-554A-99A0-FEB07634F270}"/>
              </a:ext>
            </a:extLst>
          </p:cNvPr>
          <p:cNvSpPr>
            <a:spLocks noGrp="1"/>
          </p:cNvSpPr>
          <p:nvPr>
            <p:ph idx="1"/>
          </p:nvPr>
        </p:nvSpPr>
        <p:spPr/>
        <p:txBody>
          <a:bodyPr/>
          <a:lstStyle/>
          <a:p>
            <a:r>
              <a:rPr lang="en-US"/>
              <a:t>Accurate Accounting is critical</a:t>
            </a:r>
          </a:p>
          <a:p>
            <a:pPr lvl="1"/>
            <a:r>
              <a:rPr lang="en-US"/>
              <a:t>Audits are not fun and can be expensive</a:t>
            </a:r>
          </a:p>
          <a:p>
            <a:r>
              <a:rPr lang="en-US"/>
              <a:t>Separate v Individual</a:t>
            </a:r>
          </a:p>
        </p:txBody>
      </p:sp>
    </p:spTree>
    <p:extLst>
      <p:ext uri="{BB962C8B-B14F-4D97-AF65-F5344CB8AC3E}">
        <p14:creationId xmlns:p14="http://schemas.microsoft.com/office/powerpoint/2010/main" val="16550129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C445-7246-5747-8227-DE2A2497B4AD}"/>
              </a:ext>
            </a:extLst>
          </p:cNvPr>
          <p:cNvSpPr>
            <a:spLocks noGrp="1"/>
          </p:cNvSpPr>
          <p:nvPr>
            <p:ph type="title"/>
          </p:nvPr>
        </p:nvSpPr>
        <p:spPr/>
        <p:txBody>
          <a:bodyPr/>
          <a:lstStyle/>
          <a:p>
            <a:r>
              <a:rPr lang="en-US"/>
              <a:t>Practical Matters – Operating</a:t>
            </a:r>
          </a:p>
        </p:txBody>
      </p:sp>
      <p:sp>
        <p:nvSpPr>
          <p:cNvPr id="3" name="Content Placeholder 2">
            <a:extLst>
              <a:ext uri="{FF2B5EF4-FFF2-40B4-BE49-F238E27FC236}">
                <a16:creationId xmlns:a16="http://schemas.microsoft.com/office/drawing/2014/main" id="{8B8806E0-A415-554A-99A0-FEB07634F270}"/>
              </a:ext>
            </a:extLst>
          </p:cNvPr>
          <p:cNvSpPr>
            <a:spLocks noGrp="1"/>
          </p:cNvSpPr>
          <p:nvPr>
            <p:ph idx="1"/>
          </p:nvPr>
        </p:nvSpPr>
        <p:spPr/>
        <p:txBody>
          <a:bodyPr/>
          <a:lstStyle/>
          <a:p>
            <a:r>
              <a:rPr lang="en-US"/>
              <a:t>Separate bank accounts</a:t>
            </a:r>
          </a:p>
          <a:p>
            <a:r>
              <a:rPr lang="en-US"/>
              <a:t>Separate checks</a:t>
            </a:r>
          </a:p>
          <a:p>
            <a:r>
              <a:rPr lang="en-US"/>
              <a:t>Separate credit cards</a:t>
            </a:r>
          </a:p>
          <a:p>
            <a:r>
              <a:rPr lang="en-US"/>
              <a:t>Insurance</a:t>
            </a:r>
          </a:p>
          <a:p>
            <a:r>
              <a:rPr lang="en-US"/>
              <a:t>Sales Tax</a:t>
            </a:r>
          </a:p>
          <a:p>
            <a:r>
              <a:rPr lang="en-US"/>
              <a:t>Obtaining necessary licenses</a:t>
            </a:r>
          </a:p>
        </p:txBody>
      </p:sp>
    </p:spTree>
    <p:extLst>
      <p:ext uri="{BB962C8B-B14F-4D97-AF65-F5344CB8AC3E}">
        <p14:creationId xmlns:p14="http://schemas.microsoft.com/office/powerpoint/2010/main" val="4247303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982C-DC70-9C4C-BA19-3FD45BB9369F}"/>
              </a:ext>
            </a:extLst>
          </p:cNvPr>
          <p:cNvSpPr>
            <a:spLocks noGrp="1"/>
          </p:cNvSpPr>
          <p:nvPr>
            <p:ph type="title"/>
          </p:nvPr>
        </p:nvSpPr>
        <p:spPr/>
        <p:txBody>
          <a:bodyPr/>
          <a:lstStyle/>
          <a:p>
            <a:r>
              <a:rPr lang="en-US" dirty="0"/>
              <a:t>Creating and Preserving the Corporate Veil</a:t>
            </a:r>
          </a:p>
        </p:txBody>
      </p:sp>
      <p:sp>
        <p:nvSpPr>
          <p:cNvPr id="3" name="Content Placeholder 2">
            <a:extLst>
              <a:ext uri="{FF2B5EF4-FFF2-40B4-BE49-F238E27FC236}">
                <a16:creationId xmlns:a16="http://schemas.microsoft.com/office/drawing/2014/main" id="{459C7B4B-0F01-7948-A7A6-0AFD565F68ED}"/>
              </a:ext>
            </a:extLst>
          </p:cNvPr>
          <p:cNvSpPr>
            <a:spLocks noGrp="1"/>
          </p:cNvSpPr>
          <p:nvPr>
            <p:ph idx="1"/>
          </p:nvPr>
        </p:nvSpPr>
        <p:spPr/>
        <p:txBody>
          <a:bodyPr/>
          <a:lstStyle/>
          <a:p>
            <a:r>
              <a:rPr lang="en-US" dirty="0"/>
              <a:t>Assets owned by the business are used by and for the business</a:t>
            </a:r>
          </a:p>
          <a:p>
            <a:r>
              <a:rPr lang="en-US" dirty="0"/>
              <a:t>Contract in the name of the business</a:t>
            </a:r>
          </a:p>
          <a:p>
            <a:r>
              <a:rPr lang="en-US" dirty="0"/>
              <a:t>CMP (Company Maintenance Program)</a:t>
            </a:r>
          </a:p>
          <a:p>
            <a:pPr lvl="1"/>
            <a:r>
              <a:rPr lang="en-US" dirty="0"/>
              <a:t>Minutes of Meetings</a:t>
            </a:r>
          </a:p>
          <a:p>
            <a:pPr lvl="1"/>
            <a:r>
              <a:rPr lang="en-US" dirty="0"/>
              <a:t>Bylaws</a:t>
            </a:r>
          </a:p>
          <a:p>
            <a:pPr lvl="1"/>
            <a:r>
              <a:rPr lang="en-US" dirty="0"/>
              <a:t>Operating Agreements</a:t>
            </a:r>
          </a:p>
          <a:p>
            <a:r>
              <a:rPr lang="en-US" dirty="0"/>
              <a:t>Operate in the name of the business.</a:t>
            </a:r>
          </a:p>
        </p:txBody>
      </p:sp>
    </p:spTree>
    <p:extLst>
      <p:ext uri="{BB962C8B-B14F-4D97-AF65-F5344CB8AC3E}">
        <p14:creationId xmlns:p14="http://schemas.microsoft.com/office/powerpoint/2010/main" val="5569573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8D50-D96A-A54F-B36F-DB7998F5E177}"/>
              </a:ext>
            </a:extLst>
          </p:cNvPr>
          <p:cNvSpPr>
            <a:spLocks noGrp="1"/>
          </p:cNvSpPr>
          <p:nvPr>
            <p:ph type="title"/>
          </p:nvPr>
        </p:nvSpPr>
        <p:spPr/>
        <p:txBody>
          <a:bodyPr>
            <a:normAutofit fontScale="90000"/>
          </a:bodyPr>
          <a:lstStyle/>
          <a:p>
            <a:r>
              <a:rPr lang="en-US"/>
              <a:t>Risks when operating –When should you consider getting advice?</a:t>
            </a:r>
            <a:br>
              <a:rPr lang="en-US"/>
            </a:br>
            <a:endParaRPr lang="en-US"/>
          </a:p>
        </p:txBody>
      </p:sp>
      <p:sp>
        <p:nvSpPr>
          <p:cNvPr id="3" name="Content Placeholder 2">
            <a:extLst>
              <a:ext uri="{FF2B5EF4-FFF2-40B4-BE49-F238E27FC236}">
                <a16:creationId xmlns:a16="http://schemas.microsoft.com/office/drawing/2014/main" id="{E4765F52-139A-644A-8031-9D5B96AB13B2}"/>
              </a:ext>
            </a:extLst>
          </p:cNvPr>
          <p:cNvSpPr>
            <a:spLocks noGrp="1"/>
          </p:cNvSpPr>
          <p:nvPr>
            <p:ph idx="1"/>
          </p:nvPr>
        </p:nvSpPr>
        <p:spPr/>
        <p:txBody>
          <a:bodyPr/>
          <a:lstStyle/>
          <a:p>
            <a:r>
              <a:rPr lang="en-US" dirty="0"/>
              <a:t>Signing Contracts</a:t>
            </a:r>
          </a:p>
          <a:p>
            <a:r>
              <a:rPr lang="en-US" dirty="0"/>
              <a:t>Being Served</a:t>
            </a:r>
          </a:p>
          <a:p>
            <a:r>
              <a:rPr lang="en-US" dirty="0"/>
              <a:t>Permitting</a:t>
            </a:r>
          </a:p>
          <a:p>
            <a:r>
              <a:rPr lang="en-US" dirty="0"/>
              <a:t>Hiring Employees</a:t>
            </a:r>
          </a:p>
          <a:p>
            <a:r>
              <a:rPr lang="en-US" dirty="0"/>
              <a:t>Tax Notices</a:t>
            </a:r>
          </a:p>
          <a:p>
            <a:r>
              <a:rPr lang="en-US" dirty="0"/>
              <a:t>Large Capital Purchases (secured transactions)</a:t>
            </a:r>
          </a:p>
          <a:p>
            <a:r>
              <a:rPr lang="en-US"/>
              <a:t>Personal Guarantees</a:t>
            </a:r>
          </a:p>
        </p:txBody>
      </p:sp>
    </p:spTree>
    <p:extLst>
      <p:ext uri="{BB962C8B-B14F-4D97-AF65-F5344CB8AC3E}">
        <p14:creationId xmlns:p14="http://schemas.microsoft.com/office/powerpoint/2010/main" val="20908952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57D9-9BB0-2102-65C4-6E5BD07FAD02}"/>
              </a:ext>
            </a:extLst>
          </p:cNvPr>
          <p:cNvSpPr>
            <a:spLocks noGrp="1"/>
          </p:cNvSpPr>
          <p:nvPr>
            <p:ph type="title"/>
          </p:nvPr>
        </p:nvSpPr>
        <p:spPr/>
        <p:txBody>
          <a:bodyPr/>
          <a:lstStyle/>
          <a:p>
            <a:r>
              <a:rPr lang="en-US" dirty="0"/>
              <a:t>Example Risk Web</a:t>
            </a:r>
          </a:p>
        </p:txBody>
      </p:sp>
      <p:sp>
        <p:nvSpPr>
          <p:cNvPr id="3" name="Content Placeholder 2">
            <a:extLst>
              <a:ext uri="{FF2B5EF4-FFF2-40B4-BE49-F238E27FC236}">
                <a16:creationId xmlns:a16="http://schemas.microsoft.com/office/drawing/2014/main" id="{8D25BEFB-789C-4775-BD54-E69F1C772772}"/>
              </a:ext>
            </a:extLst>
          </p:cNvPr>
          <p:cNvSpPr>
            <a:spLocks noGrp="1"/>
          </p:cNvSpPr>
          <p:nvPr>
            <p:ph idx="1"/>
          </p:nvPr>
        </p:nvSpPr>
        <p:spPr/>
        <p:txBody>
          <a:bodyPr/>
          <a:lstStyle/>
          <a:p>
            <a:r>
              <a:rPr lang="en-US" dirty="0"/>
              <a:t>Every relationship is a potential risk</a:t>
            </a:r>
          </a:p>
          <a:p>
            <a:r>
              <a:rPr lang="en-US" dirty="0"/>
              <a:t>Every relationship can form a contract.</a:t>
            </a:r>
          </a:p>
          <a:p>
            <a:r>
              <a:rPr lang="en-US" dirty="0"/>
              <a:t>You can form a contract without intent.</a:t>
            </a:r>
          </a:p>
          <a:p>
            <a:r>
              <a:rPr lang="en-US" dirty="0"/>
              <a:t>Contracts have terms, clauses, conditions; implied and explicit</a:t>
            </a:r>
          </a:p>
          <a:p>
            <a:r>
              <a:rPr lang="en-US" dirty="0"/>
              <a:t>Contracts are relationships. Correct is </a:t>
            </a:r>
            <a:r>
              <a:rPr lang="en-US"/>
              <a:t>not always Right.</a:t>
            </a:r>
            <a:endParaRPr lang="en-US" dirty="0"/>
          </a:p>
        </p:txBody>
      </p:sp>
    </p:spTree>
    <p:extLst>
      <p:ext uri="{BB962C8B-B14F-4D97-AF65-F5344CB8AC3E}">
        <p14:creationId xmlns:p14="http://schemas.microsoft.com/office/powerpoint/2010/main" val="47406911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D250-BF03-EF41-95DD-B849BE5D435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4050709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6D938-0874-C64B-91D8-C620E595FFD0}"/>
              </a:ext>
            </a:extLst>
          </p:cNvPr>
          <p:cNvSpPr>
            <a:spLocks noGrp="1"/>
          </p:cNvSpPr>
          <p:nvPr>
            <p:ph type="title"/>
          </p:nvPr>
        </p:nvSpPr>
        <p:spPr>
          <a:xfrm>
            <a:off x="2188901" y="808056"/>
            <a:ext cx="8381238" cy="1077229"/>
          </a:xfrm>
        </p:spPr>
        <p:txBody>
          <a:bodyPr>
            <a:normAutofit/>
          </a:bodyPr>
          <a:lstStyle/>
          <a:p>
            <a:pPr algn="l"/>
            <a:r>
              <a:rPr lang="en-US" sz="4800" dirty="0"/>
              <a:t>Disclaimer</a:t>
            </a:r>
          </a:p>
        </p:txBody>
      </p:sp>
      <p:sp>
        <p:nvSpPr>
          <p:cNvPr id="3" name="Content Placeholder 2">
            <a:extLst>
              <a:ext uri="{FF2B5EF4-FFF2-40B4-BE49-F238E27FC236}">
                <a16:creationId xmlns:a16="http://schemas.microsoft.com/office/drawing/2014/main" id="{5D0A4628-FC16-174C-929B-2B411FEDB6CC}"/>
              </a:ext>
            </a:extLst>
          </p:cNvPr>
          <p:cNvSpPr>
            <a:spLocks noGrp="1"/>
          </p:cNvSpPr>
          <p:nvPr>
            <p:ph idx="1"/>
          </p:nvPr>
        </p:nvSpPr>
        <p:spPr>
          <a:xfrm>
            <a:off x="2256639" y="2052116"/>
            <a:ext cx="6572814" cy="3997828"/>
          </a:xfrm>
        </p:spPr>
        <p:txBody>
          <a:bodyPr anchor="t">
            <a:normAutofit/>
          </a:bodyPr>
          <a:lstStyle/>
          <a:p>
            <a:pPr marL="0" indent="0">
              <a:lnSpc>
                <a:spcPct val="110000"/>
              </a:lnSpc>
              <a:buNone/>
            </a:pPr>
            <a:r>
              <a:rPr lang="en-US" sz="1800" dirty="0"/>
              <a:t>These materials and the presentation to which they relate are intended to provide the seminar participants with general information. This information is not intended to be and should not be treated as legal advice, investment advice, or tax advice. Participants, including professionals, should independently verify all statements made in the materials and by the speakers before applying them to a particular situation and should under no circumstances rely upon this information as a substitute for their own research or for obtaining specific legal or tax advice from their own counsel. Under rules applicable to the professional conduct of attorneys in various jurisdictions, this information may be considered attorney advertising material.</a:t>
            </a:r>
          </a:p>
        </p:txBody>
      </p:sp>
    </p:spTree>
    <p:extLst>
      <p:ext uri="{BB962C8B-B14F-4D97-AF65-F5344CB8AC3E}">
        <p14:creationId xmlns:p14="http://schemas.microsoft.com/office/powerpoint/2010/main" val="23513117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6D938-0874-C64B-91D8-C620E595FFD0}"/>
              </a:ext>
            </a:extLst>
          </p:cNvPr>
          <p:cNvSpPr>
            <a:spLocks noGrp="1"/>
          </p:cNvSpPr>
          <p:nvPr>
            <p:ph type="title"/>
          </p:nvPr>
        </p:nvSpPr>
        <p:spPr>
          <a:xfrm>
            <a:off x="2188901" y="808056"/>
            <a:ext cx="8381238" cy="1077229"/>
          </a:xfrm>
        </p:spPr>
        <p:txBody>
          <a:bodyPr>
            <a:normAutofit/>
          </a:bodyPr>
          <a:lstStyle/>
          <a:p>
            <a:pPr algn="l"/>
            <a:r>
              <a:rPr lang="en-US" sz="4800"/>
              <a:t>Outline</a:t>
            </a:r>
          </a:p>
        </p:txBody>
      </p:sp>
      <p:sp>
        <p:nvSpPr>
          <p:cNvPr id="3" name="Content Placeholder 2">
            <a:extLst>
              <a:ext uri="{FF2B5EF4-FFF2-40B4-BE49-F238E27FC236}">
                <a16:creationId xmlns:a16="http://schemas.microsoft.com/office/drawing/2014/main" id="{5D0A4628-FC16-174C-929B-2B411FEDB6CC}"/>
              </a:ext>
            </a:extLst>
          </p:cNvPr>
          <p:cNvSpPr>
            <a:spLocks noGrp="1"/>
          </p:cNvSpPr>
          <p:nvPr>
            <p:ph idx="1"/>
          </p:nvPr>
        </p:nvSpPr>
        <p:spPr>
          <a:xfrm>
            <a:off x="2256639" y="2052116"/>
            <a:ext cx="6572814" cy="3997828"/>
          </a:xfrm>
        </p:spPr>
        <p:txBody>
          <a:bodyPr anchor="t">
            <a:normAutofit/>
          </a:bodyPr>
          <a:lstStyle/>
          <a:p>
            <a:r>
              <a:rPr lang="en-US" sz="1800" dirty="0"/>
              <a:t>Background</a:t>
            </a:r>
          </a:p>
          <a:p>
            <a:r>
              <a:rPr lang="en-US" sz="1800" dirty="0"/>
              <a:t>Definitions</a:t>
            </a:r>
          </a:p>
          <a:p>
            <a:r>
              <a:rPr lang="en-US" sz="1800" dirty="0"/>
              <a:t>Formation – Why? What? When? Where? How?</a:t>
            </a:r>
          </a:p>
          <a:p>
            <a:r>
              <a:rPr lang="en-US" sz="1800" dirty="0"/>
              <a:t>Practical Matters</a:t>
            </a:r>
          </a:p>
          <a:p>
            <a:r>
              <a:rPr lang="en-US" sz="1800" dirty="0"/>
              <a:t>Risks when operating –When should you consider getting advice?</a:t>
            </a:r>
          </a:p>
          <a:p>
            <a:r>
              <a:rPr lang="en-US" sz="1800" dirty="0"/>
              <a:t>Question and Answer Segment</a:t>
            </a:r>
          </a:p>
        </p:txBody>
      </p:sp>
    </p:spTree>
    <p:extLst>
      <p:ext uri="{BB962C8B-B14F-4D97-AF65-F5344CB8AC3E}">
        <p14:creationId xmlns:p14="http://schemas.microsoft.com/office/powerpoint/2010/main" val="41887571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9CC7-CDA4-94E1-7C7E-6421B449A2FD}"/>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C596856F-3A90-B650-56FB-6FDEF75A7D0F}"/>
              </a:ext>
            </a:extLst>
          </p:cNvPr>
          <p:cNvSpPr>
            <a:spLocks noGrp="1"/>
          </p:cNvSpPr>
          <p:nvPr>
            <p:ph idx="1"/>
          </p:nvPr>
        </p:nvSpPr>
        <p:spPr>
          <a:xfrm>
            <a:off x="1783652" y="1346669"/>
            <a:ext cx="7796540" cy="5241699"/>
          </a:xfrm>
        </p:spPr>
        <p:txBody>
          <a:bodyPr>
            <a:normAutofit fontScale="85000" lnSpcReduction="20000"/>
          </a:bodyPr>
          <a:lstStyle/>
          <a:p>
            <a:r>
              <a:rPr lang="en-US" b="1" dirty="0"/>
              <a:t>Term of Art</a:t>
            </a:r>
            <a:endParaRPr lang="en-US" dirty="0"/>
          </a:p>
          <a:p>
            <a:pPr lvl="1"/>
            <a:r>
              <a:rPr lang="en-US" dirty="0"/>
              <a:t>A word that has a specific contextual meaning that may be different from common usage. All words within legal documents are presumed to be </a:t>
            </a:r>
            <a:r>
              <a:rPr lang="en-US" u="sng" dirty="0"/>
              <a:t>legal in context.</a:t>
            </a:r>
          </a:p>
          <a:p>
            <a:pPr lvl="2"/>
            <a:r>
              <a:rPr lang="en-US" dirty="0"/>
              <a:t>Cut and Paste</a:t>
            </a:r>
          </a:p>
          <a:p>
            <a:pPr lvl="2"/>
            <a:r>
              <a:rPr lang="en-US" dirty="0"/>
              <a:t>Redemption</a:t>
            </a:r>
          </a:p>
          <a:p>
            <a:pPr lvl="2"/>
            <a:r>
              <a:rPr lang="en-US" dirty="0"/>
              <a:t>Children</a:t>
            </a:r>
          </a:p>
          <a:p>
            <a:r>
              <a:rPr lang="en-US" b="1" dirty="0"/>
              <a:t>Statutory by Default</a:t>
            </a:r>
          </a:p>
          <a:p>
            <a:pPr lvl="1"/>
            <a:r>
              <a:rPr lang="en-US" dirty="0"/>
              <a:t>Failure to create by-laws and operating agreements does not mean you don’t have them.</a:t>
            </a:r>
          </a:p>
          <a:p>
            <a:r>
              <a:rPr lang="en-US" dirty="0"/>
              <a:t>Exposure</a:t>
            </a:r>
          </a:p>
          <a:p>
            <a:pPr lvl="1"/>
            <a:r>
              <a:rPr lang="en-US" dirty="0"/>
              <a:t>The risks associated with doing business. Contractual, civil, criminal, regulatory, personal, etc.</a:t>
            </a:r>
          </a:p>
          <a:p>
            <a:r>
              <a:rPr lang="en-US" dirty="0"/>
              <a:t>Mitigation</a:t>
            </a:r>
          </a:p>
          <a:p>
            <a:pPr lvl="1"/>
            <a:r>
              <a:rPr lang="en-US" dirty="0"/>
              <a:t>Strategies and practices put in place to limit or lessen exposure.</a:t>
            </a:r>
          </a:p>
        </p:txBody>
      </p:sp>
    </p:spTree>
    <p:extLst>
      <p:ext uri="{BB962C8B-B14F-4D97-AF65-F5344CB8AC3E}">
        <p14:creationId xmlns:p14="http://schemas.microsoft.com/office/powerpoint/2010/main" val="11069735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3AF5FD-D1F2-1940-A468-267428FC94C4}"/>
              </a:ext>
            </a:extLst>
          </p:cNvPr>
          <p:cNvSpPr>
            <a:spLocks noGrp="1"/>
          </p:cNvSpPr>
          <p:nvPr>
            <p:ph type="title"/>
          </p:nvPr>
        </p:nvSpPr>
        <p:spPr>
          <a:xfrm>
            <a:off x="2188901" y="808056"/>
            <a:ext cx="8381238" cy="1077229"/>
          </a:xfrm>
        </p:spPr>
        <p:txBody>
          <a:bodyPr>
            <a:normAutofit/>
          </a:bodyPr>
          <a:lstStyle/>
          <a:p>
            <a:pPr algn="l"/>
            <a:r>
              <a:rPr lang="en-US" sz="4800"/>
              <a:t>Formation – The Why?</a:t>
            </a:r>
          </a:p>
        </p:txBody>
      </p:sp>
      <p:sp>
        <p:nvSpPr>
          <p:cNvPr id="3" name="Content Placeholder 2">
            <a:extLst>
              <a:ext uri="{FF2B5EF4-FFF2-40B4-BE49-F238E27FC236}">
                <a16:creationId xmlns:a16="http://schemas.microsoft.com/office/drawing/2014/main" id="{D6778AB6-FFBC-304C-816B-020E9B359449}"/>
              </a:ext>
            </a:extLst>
          </p:cNvPr>
          <p:cNvSpPr>
            <a:spLocks noGrp="1"/>
          </p:cNvSpPr>
          <p:nvPr>
            <p:ph idx="1"/>
          </p:nvPr>
        </p:nvSpPr>
        <p:spPr>
          <a:xfrm>
            <a:off x="2256639" y="2052116"/>
            <a:ext cx="6572814" cy="3997828"/>
          </a:xfrm>
        </p:spPr>
        <p:txBody>
          <a:bodyPr anchor="t">
            <a:normAutofit/>
          </a:bodyPr>
          <a:lstStyle/>
          <a:p>
            <a:r>
              <a:rPr lang="en-US" sz="1800"/>
              <a:t>Legitimacy</a:t>
            </a:r>
          </a:p>
          <a:p>
            <a:r>
              <a:rPr lang="en-US" sz="1800"/>
              <a:t>Liability</a:t>
            </a:r>
          </a:p>
          <a:p>
            <a:r>
              <a:rPr lang="en-US" sz="1800"/>
              <a:t>Tax Pros (or cons)</a:t>
            </a:r>
          </a:p>
          <a:p>
            <a:r>
              <a:rPr lang="en-US" sz="1800"/>
              <a:t>Prenuptial</a:t>
            </a:r>
          </a:p>
          <a:p>
            <a:r>
              <a:rPr lang="en-US" sz="1800"/>
              <a:t>Growth</a:t>
            </a:r>
          </a:p>
          <a:p>
            <a:r>
              <a:rPr lang="en-US" sz="1800"/>
              <a:t>Cover your assets</a:t>
            </a:r>
          </a:p>
        </p:txBody>
      </p:sp>
    </p:spTree>
    <p:extLst>
      <p:ext uri="{BB962C8B-B14F-4D97-AF65-F5344CB8AC3E}">
        <p14:creationId xmlns:p14="http://schemas.microsoft.com/office/powerpoint/2010/main" val="3506514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78693-E5C8-D644-9B25-EA39FE64811F}"/>
              </a:ext>
            </a:extLst>
          </p:cNvPr>
          <p:cNvSpPr>
            <a:spLocks noGrp="1"/>
          </p:cNvSpPr>
          <p:nvPr>
            <p:ph type="title"/>
          </p:nvPr>
        </p:nvSpPr>
        <p:spPr>
          <a:xfrm>
            <a:off x="2188901" y="808056"/>
            <a:ext cx="8381238" cy="1077229"/>
          </a:xfrm>
        </p:spPr>
        <p:txBody>
          <a:bodyPr>
            <a:normAutofit/>
          </a:bodyPr>
          <a:lstStyle/>
          <a:p>
            <a:pPr algn="l"/>
            <a:r>
              <a:rPr lang="en-US" sz="4800"/>
              <a:t>Piercing the Corporate Veil</a:t>
            </a:r>
          </a:p>
        </p:txBody>
      </p:sp>
      <p:sp>
        <p:nvSpPr>
          <p:cNvPr id="3" name="Content Placeholder 2">
            <a:extLst>
              <a:ext uri="{FF2B5EF4-FFF2-40B4-BE49-F238E27FC236}">
                <a16:creationId xmlns:a16="http://schemas.microsoft.com/office/drawing/2014/main" id="{FA8FF32E-ABFB-6F41-8AA0-085F7A64A84B}"/>
              </a:ext>
            </a:extLst>
          </p:cNvPr>
          <p:cNvSpPr>
            <a:spLocks noGrp="1"/>
          </p:cNvSpPr>
          <p:nvPr>
            <p:ph idx="1"/>
          </p:nvPr>
        </p:nvSpPr>
        <p:spPr>
          <a:xfrm>
            <a:off x="2256639" y="2052116"/>
            <a:ext cx="6572814" cy="3997828"/>
          </a:xfrm>
        </p:spPr>
        <p:txBody>
          <a:bodyPr anchor="t">
            <a:normAutofit/>
          </a:bodyPr>
          <a:lstStyle/>
          <a:p>
            <a:r>
              <a:rPr lang="en-US" sz="1800"/>
              <a:t>What does that mean?</a:t>
            </a:r>
          </a:p>
          <a:p>
            <a:r>
              <a:rPr lang="en-US" sz="1800"/>
              <a:t>Factors courts consider</a:t>
            </a:r>
          </a:p>
          <a:p>
            <a:pPr lvl="1"/>
            <a:r>
              <a:rPr lang="en-US" dirty="0"/>
              <a:t>Fraud</a:t>
            </a:r>
          </a:p>
          <a:p>
            <a:pPr lvl="1"/>
            <a:r>
              <a:rPr lang="en-US" dirty="0"/>
              <a:t>Undercapitalization or Underinsured</a:t>
            </a:r>
          </a:p>
          <a:p>
            <a:pPr lvl="1"/>
            <a:r>
              <a:rPr lang="en-US" dirty="0"/>
              <a:t>Intermingling Funds - Funds and assets should be separated and not commingled. </a:t>
            </a:r>
            <a:r>
              <a:rPr lang="en-US" i="1"/>
              <a:t>Gasstop</a:t>
            </a:r>
            <a:r>
              <a:rPr lang="en-US" dirty="0"/>
              <a:t>, ¶ 11, 225 P.3d at 1078. Failure to maintain an arm's-length relationship between the member and company, as by not keeping separate bank accounts and bookkeeping records, may be weighed along with other factors.</a:t>
            </a:r>
          </a:p>
        </p:txBody>
      </p:sp>
    </p:spTree>
    <p:extLst>
      <p:ext uri="{BB962C8B-B14F-4D97-AF65-F5344CB8AC3E}">
        <p14:creationId xmlns:p14="http://schemas.microsoft.com/office/powerpoint/2010/main" val="451284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CE342-13F2-0E4D-A6B6-642CCE4F00B5}"/>
              </a:ext>
            </a:extLst>
          </p:cNvPr>
          <p:cNvSpPr>
            <a:spLocks noGrp="1"/>
          </p:cNvSpPr>
          <p:nvPr>
            <p:ph type="title"/>
          </p:nvPr>
        </p:nvSpPr>
        <p:spPr>
          <a:xfrm>
            <a:off x="2188901" y="808056"/>
            <a:ext cx="8381238" cy="1077229"/>
          </a:xfrm>
        </p:spPr>
        <p:txBody>
          <a:bodyPr>
            <a:normAutofit/>
          </a:bodyPr>
          <a:lstStyle/>
          <a:p>
            <a:pPr algn="l"/>
            <a:r>
              <a:rPr lang="en-US" sz="4800"/>
              <a:t>Formation – The What?</a:t>
            </a:r>
          </a:p>
        </p:txBody>
      </p:sp>
      <p:sp>
        <p:nvSpPr>
          <p:cNvPr id="3" name="Content Placeholder 2">
            <a:extLst>
              <a:ext uri="{FF2B5EF4-FFF2-40B4-BE49-F238E27FC236}">
                <a16:creationId xmlns:a16="http://schemas.microsoft.com/office/drawing/2014/main" id="{3CDCA890-B5AA-144D-A84D-82D24F624130}"/>
              </a:ext>
            </a:extLst>
          </p:cNvPr>
          <p:cNvSpPr>
            <a:spLocks noGrp="1"/>
          </p:cNvSpPr>
          <p:nvPr>
            <p:ph idx="1"/>
          </p:nvPr>
        </p:nvSpPr>
        <p:spPr>
          <a:xfrm>
            <a:off x="2256639" y="2052116"/>
            <a:ext cx="6572814" cy="3997828"/>
          </a:xfrm>
        </p:spPr>
        <p:txBody>
          <a:bodyPr anchor="t">
            <a:normAutofit/>
          </a:bodyPr>
          <a:lstStyle/>
          <a:p>
            <a:r>
              <a:rPr lang="en-US" sz="1800"/>
              <a:t>Sole Proprietorships</a:t>
            </a:r>
          </a:p>
          <a:p>
            <a:r>
              <a:rPr lang="en-US" sz="1800"/>
              <a:t>Partnerships</a:t>
            </a:r>
          </a:p>
          <a:p>
            <a:r>
              <a:rPr lang="en-US" sz="1800"/>
              <a:t>Limited Liability Company – LLCs</a:t>
            </a:r>
          </a:p>
          <a:p>
            <a:r>
              <a:rPr lang="en-US" sz="1800"/>
              <a:t>Corporations</a:t>
            </a:r>
          </a:p>
          <a:p>
            <a:pPr lvl="1"/>
            <a:endParaRPr lang="en-US" dirty="0"/>
          </a:p>
        </p:txBody>
      </p:sp>
    </p:spTree>
    <p:extLst>
      <p:ext uri="{BB962C8B-B14F-4D97-AF65-F5344CB8AC3E}">
        <p14:creationId xmlns:p14="http://schemas.microsoft.com/office/powerpoint/2010/main" val="1921320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1675" y="2019300"/>
            <a:ext cx="184731" cy="369332"/>
          </a:xfrm>
          <a:prstGeom prst="rect">
            <a:avLst/>
          </a:prstGeom>
          <a:noFill/>
        </p:spPr>
        <p:txBody>
          <a:bodyPr wrap="none" rtlCol="0">
            <a:spAutoFit/>
          </a:bodyPr>
          <a:lstStyle/>
          <a:p>
            <a:endParaRPr lang="en-US"/>
          </a:p>
        </p:txBody>
      </p:sp>
      <p:sp>
        <p:nvSpPr>
          <p:cNvPr id="3" name="TextBox 2"/>
          <p:cNvSpPr txBox="1"/>
          <p:nvPr/>
        </p:nvSpPr>
        <p:spPr>
          <a:xfrm>
            <a:off x="2457450" y="1704975"/>
            <a:ext cx="5972175" cy="4042132"/>
          </a:xfrm>
          <a:prstGeom prst="rect">
            <a:avLst/>
          </a:prstGeom>
          <a:noFill/>
        </p:spPr>
        <p:txBody>
          <a:bodyPr wrap="square" rtlCol="0">
            <a:spAutoFit/>
          </a:bodyPr>
          <a:lstStyle/>
          <a:p>
            <a:pPr marL="12700">
              <a:lnSpc>
                <a:spcPct val="100000"/>
              </a:lnSpc>
              <a:spcBef>
                <a:spcPts val="1400"/>
              </a:spcBef>
            </a:pPr>
            <a:r>
              <a:rPr lang="en-US" sz="2000" spc="-20" dirty="0"/>
              <a:t>Sole</a:t>
            </a:r>
            <a:r>
              <a:rPr lang="en-US" sz="2000" spc="-254" dirty="0"/>
              <a:t> </a:t>
            </a:r>
            <a:r>
              <a:rPr lang="en-US" sz="2000" spc="-135" dirty="0"/>
              <a:t>Proprietorship</a:t>
            </a:r>
            <a:endParaRPr lang="en-US" sz="2000" b="1" spc="-35" dirty="0">
              <a:solidFill>
                <a:srgbClr val="4F81BC"/>
              </a:solidFill>
              <a:cs typeface="Geneva"/>
            </a:endParaRPr>
          </a:p>
          <a:p>
            <a:pPr marL="12700">
              <a:lnSpc>
                <a:spcPct val="100000"/>
              </a:lnSpc>
              <a:spcBef>
                <a:spcPts val="1400"/>
              </a:spcBef>
            </a:pPr>
            <a:r>
              <a:rPr lang="en-US" sz="2000" b="1" spc="-35" dirty="0">
                <a:cs typeface="Geneva"/>
              </a:rPr>
              <a:t>Business is </a:t>
            </a:r>
            <a:r>
              <a:rPr lang="en-US" sz="2000" b="1" spc="-100" dirty="0">
                <a:cs typeface="Geneva"/>
              </a:rPr>
              <a:t>one </a:t>
            </a:r>
            <a:r>
              <a:rPr lang="en-US" sz="2000" b="1" spc="-75" dirty="0">
                <a:cs typeface="Geneva"/>
              </a:rPr>
              <a:t>and t</a:t>
            </a:r>
            <a:r>
              <a:rPr lang="en-US" sz="2000" b="1" spc="-215" dirty="0">
                <a:cs typeface="Geneva"/>
              </a:rPr>
              <a:t>he  </a:t>
            </a:r>
            <a:r>
              <a:rPr lang="en-US" sz="2000" b="1" spc="-70" dirty="0">
                <a:cs typeface="Geneva"/>
              </a:rPr>
              <a:t>same </a:t>
            </a:r>
            <a:r>
              <a:rPr lang="en-US" sz="2000" b="1" spc="-10" dirty="0">
                <a:cs typeface="Geneva"/>
              </a:rPr>
              <a:t>as</a:t>
            </a:r>
            <a:r>
              <a:rPr lang="en-US" sz="2000" b="1" spc="-675" dirty="0">
                <a:cs typeface="Geneva"/>
              </a:rPr>
              <a:t>    </a:t>
            </a:r>
            <a:r>
              <a:rPr lang="en-US" sz="2000" b="1" spc="-215" dirty="0">
                <a:cs typeface="Geneva"/>
              </a:rPr>
              <a:t> the </a:t>
            </a:r>
            <a:r>
              <a:rPr lang="en-US" sz="2000" b="1" spc="-130" dirty="0">
                <a:cs typeface="Geneva"/>
              </a:rPr>
              <a:t>o</a:t>
            </a:r>
            <a:r>
              <a:rPr lang="en-US" sz="2000" spc="-130" dirty="0">
                <a:cs typeface="Geneva"/>
              </a:rPr>
              <a:t>wner</a:t>
            </a:r>
            <a:endParaRPr lang="en-US" sz="2000" dirty="0">
              <a:cs typeface="Geneva"/>
            </a:endParaRPr>
          </a:p>
          <a:p>
            <a:pPr marL="12700">
              <a:lnSpc>
                <a:spcPct val="100000"/>
              </a:lnSpc>
              <a:spcBef>
                <a:spcPts val="1205"/>
              </a:spcBef>
            </a:pPr>
            <a:r>
              <a:rPr lang="en-US" sz="2000" spc="-125" dirty="0">
                <a:cs typeface="Geneva"/>
              </a:rPr>
              <a:t>Advantages </a:t>
            </a:r>
            <a:r>
              <a:rPr lang="en-US" sz="2000" spc="-70" dirty="0">
                <a:cs typeface="Geneva"/>
              </a:rPr>
              <a:t>and</a:t>
            </a:r>
            <a:r>
              <a:rPr lang="en-US" sz="2000" spc="-195" dirty="0">
                <a:cs typeface="Geneva"/>
              </a:rPr>
              <a:t> </a:t>
            </a:r>
            <a:r>
              <a:rPr lang="en-US" sz="2000" spc="-85" dirty="0">
                <a:cs typeface="Geneva"/>
              </a:rPr>
              <a:t>Disadvantages</a:t>
            </a:r>
            <a:endParaRPr lang="en-US" sz="2000" dirty="0">
              <a:cs typeface="Geneva"/>
            </a:endParaRPr>
          </a:p>
          <a:p>
            <a:pPr marL="756285" indent="-286385">
              <a:lnSpc>
                <a:spcPct val="100000"/>
              </a:lnSpc>
              <a:spcBef>
                <a:spcPts val="605"/>
              </a:spcBef>
              <a:buChar char="•"/>
              <a:tabLst>
                <a:tab pos="756920" algn="l"/>
              </a:tabLst>
            </a:pPr>
            <a:r>
              <a:rPr lang="en-US" sz="2000" spc="-70" dirty="0">
                <a:cs typeface="Geneva"/>
              </a:rPr>
              <a:t>Owner </a:t>
            </a:r>
            <a:r>
              <a:rPr lang="en-US" sz="2000" spc="-35" dirty="0">
                <a:cs typeface="Geneva"/>
              </a:rPr>
              <a:t>has </a:t>
            </a:r>
            <a:r>
              <a:rPr lang="en-US" sz="2000" spc="-125" dirty="0">
                <a:cs typeface="Geneva"/>
              </a:rPr>
              <a:t>unlimited </a:t>
            </a:r>
            <a:r>
              <a:rPr lang="en-US" sz="2000" spc="-80" dirty="0">
                <a:cs typeface="Geneva"/>
              </a:rPr>
              <a:t>personal </a:t>
            </a:r>
            <a:r>
              <a:rPr lang="en-US" sz="2000" spc="-355" dirty="0">
                <a:cs typeface="Geneva"/>
              </a:rPr>
              <a:t> </a:t>
            </a:r>
            <a:r>
              <a:rPr lang="en-US" sz="2000" spc="-110" dirty="0">
                <a:cs typeface="Geneva"/>
              </a:rPr>
              <a:t>liability</a:t>
            </a:r>
            <a:endParaRPr lang="en-US" sz="2000" dirty="0">
              <a:cs typeface="Geneva"/>
            </a:endParaRPr>
          </a:p>
          <a:p>
            <a:pPr marL="756285" indent="-286385">
              <a:lnSpc>
                <a:spcPct val="100000"/>
              </a:lnSpc>
              <a:spcBef>
                <a:spcPts val="600"/>
              </a:spcBef>
              <a:buChar char="•"/>
              <a:tabLst>
                <a:tab pos="756920" algn="l"/>
              </a:tabLst>
            </a:pPr>
            <a:r>
              <a:rPr lang="en-US" sz="2000" spc="-90" dirty="0">
                <a:cs typeface="Geneva"/>
              </a:rPr>
              <a:t>Pass-through </a:t>
            </a:r>
            <a:r>
              <a:rPr lang="en-US" sz="2000" spc="-125" dirty="0">
                <a:cs typeface="Geneva"/>
              </a:rPr>
              <a:t>taxes </a:t>
            </a:r>
            <a:r>
              <a:rPr lang="en-US" sz="2000" spc="110" dirty="0">
                <a:cs typeface="Geneva"/>
              </a:rPr>
              <a:t>– </a:t>
            </a:r>
            <a:r>
              <a:rPr lang="en-US" sz="2000" spc="-75" dirty="0">
                <a:cs typeface="Geneva"/>
              </a:rPr>
              <a:t>personal </a:t>
            </a:r>
            <a:r>
              <a:rPr lang="en-US" sz="2000" spc="-180" dirty="0">
                <a:cs typeface="Geneva"/>
              </a:rPr>
              <a:t>tax</a:t>
            </a:r>
            <a:r>
              <a:rPr lang="en-US" sz="2000" spc="-625" dirty="0">
                <a:cs typeface="Geneva"/>
              </a:rPr>
              <a:t>   </a:t>
            </a:r>
            <a:r>
              <a:rPr lang="en-US" sz="2000" spc="-160" dirty="0">
                <a:cs typeface="Geneva"/>
              </a:rPr>
              <a:t>  return</a:t>
            </a:r>
            <a:endParaRPr lang="en-US" sz="2000" dirty="0">
              <a:cs typeface="Geneva"/>
            </a:endParaRPr>
          </a:p>
          <a:p>
            <a:pPr marL="756285" indent="-286385">
              <a:lnSpc>
                <a:spcPct val="100000"/>
              </a:lnSpc>
              <a:spcBef>
                <a:spcPts val="600"/>
              </a:spcBef>
              <a:buChar char="•"/>
              <a:tabLst>
                <a:tab pos="756920" algn="l"/>
              </a:tabLst>
            </a:pPr>
            <a:r>
              <a:rPr lang="en-US" sz="2000" spc="-70" dirty="0">
                <a:cs typeface="Geneva"/>
              </a:rPr>
              <a:t>Owner-operated--Owner </a:t>
            </a:r>
            <a:r>
              <a:rPr lang="en-US" sz="2000" spc="-145" dirty="0">
                <a:cs typeface="Geneva"/>
              </a:rPr>
              <a:t>controls</a:t>
            </a:r>
            <a:r>
              <a:rPr lang="en-US" sz="2000" spc="-235" dirty="0">
                <a:cs typeface="Geneva"/>
              </a:rPr>
              <a:t> </a:t>
            </a:r>
            <a:r>
              <a:rPr lang="en-US" sz="2000" spc="-60" dirty="0">
                <a:cs typeface="Geneva"/>
              </a:rPr>
              <a:t>business</a:t>
            </a:r>
            <a:endParaRPr lang="en-US" sz="2000" dirty="0">
              <a:cs typeface="Geneva"/>
            </a:endParaRPr>
          </a:p>
          <a:p>
            <a:pPr marL="756285" indent="-286385">
              <a:lnSpc>
                <a:spcPct val="100000"/>
              </a:lnSpc>
              <a:spcBef>
                <a:spcPts val="600"/>
              </a:spcBef>
              <a:buChar char="•"/>
              <a:tabLst>
                <a:tab pos="756920" algn="l"/>
              </a:tabLst>
            </a:pPr>
            <a:r>
              <a:rPr lang="en-US" sz="2000" spc="-95" dirty="0">
                <a:cs typeface="Geneva"/>
              </a:rPr>
              <a:t>Simplest </a:t>
            </a:r>
            <a:r>
              <a:rPr lang="en-US" sz="2000" spc="-195" dirty="0">
                <a:cs typeface="Geneva"/>
              </a:rPr>
              <a:t>form </a:t>
            </a:r>
            <a:r>
              <a:rPr lang="en-US" sz="2000" spc="-229" dirty="0">
                <a:cs typeface="Geneva"/>
              </a:rPr>
              <a:t>of</a:t>
            </a:r>
            <a:r>
              <a:rPr lang="en-US" sz="2000" spc="-175" dirty="0">
                <a:cs typeface="Geneva"/>
              </a:rPr>
              <a:t> </a:t>
            </a:r>
            <a:r>
              <a:rPr lang="en-US" sz="2000" spc="-120" dirty="0">
                <a:cs typeface="Geneva"/>
              </a:rPr>
              <a:t>organization</a:t>
            </a:r>
            <a:endParaRPr lang="en-US" sz="2000" dirty="0">
              <a:cs typeface="Geneva"/>
            </a:endParaRPr>
          </a:p>
          <a:p>
            <a:pPr marL="756285" indent="-286385">
              <a:lnSpc>
                <a:spcPct val="100000"/>
              </a:lnSpc>
              <a:spcBef>
                <a:spcPts val="600"/>
              </a:spcBef>
              <a:buChar char="•"/>
              <a:tabLst>
                <a:tab pos="756920" algn="l"/>
              </a:tabLst>
            </a:pPr>
            <a:r>
              <a:rPr lang="en-US" sz="2000" spc="-155" dirty="0">
                <a:cs typeface="Geneva"/>
              </a:rPr>
              <a:t>Lowest </a:t>
            </a:r>
            <a:r>
              <a:rPr lang="en-US" sz="2000" spc="-190" dirty="0">
                <a:cs typeface="Geneva"/>
              </a:rPr>
              <a:t>cost </a:t>
            </a:r>
            <a:r>
              <a:rPr lang="en-US" sz="2000" spc="-305" dirty="0">
                <a:cs typeface="Geneva"/>
              </a:rPr>
              <a:t>to</a:t>
            </a:r>
            <a:r>
              <a:rPr lang="en-US" sz="2000" spc="-145" dirty="0">
                <a:cs typeface="Geneva"/>
              </a:rPr>
              <a:t> </a:t>
            </a:r>
            <a:r>
              <a:rPr lang="en-US" sz="2000" spc="-200" dirty="0">
                <a:cs typeface="Geneva"/>
              </a:rPr>
              <a:t>form</a:t>
            </a:r>
            <a:endParaRPr lang="en-US" sz="2000" dirty="0">
              <a:cs typeface="Geneva"/>
            </a:endParaRPr>
          </a:p>
          <a:p>
            <a:pPr marL="756285" indent="-286385">
              <a:lnSpc>
                <a:spcPct val="100000"/>
              </a:lnSpc>
              <a:spcBef>
                <a:spcPts val="600"/>
              </a:spcBef>
              <a:buChar char="•"/>
              <a:tabLst>
                <a:tab pos="756920" algn="l"/>
              </a:tabLst>
            </a:pPr>
            <a:r>
              <a:rPr lang="en-US" sz="2000" spc="-140" dirty="0">
                <a:cs typeface="Geneva"/>
              </a:rPr>
              <a:t>Appropriate </a:t>
            </a:r>
            <a:r>
              <a:rPr lang="en-US" sz="2000" spc="-204" dirty="0">
                <a:cs typeface="Geneva"/>
              </a:rPr>
              <a:t>for </a:t>
            </a:r>
            <a:r>
              <a:rPr lang="en-US" sz="2000" spc="-55" dirty="0">
                <a:cs typeface="Geneva"/>
              </a:rPr>
              <a:t>small</a:t>
            </a:r>
            <a:r>
              <a:rPr lang="en-US" sz="2000" spc="-105" dirty="0">
                <a:cs typeface="Geneva"/>
              </a:rPr>
              <a:t> </a:t>
            </a:r>
            <a:r>
              <a:rPr lang="en-US" sz="2000" spc="-175" dirty="0">
                <a:cs typeface="Geneva"/>
              </a:rPr>
              <a:t>start-up</a:t>
            </a:r>
          </a:p>
          <a:p>
            <a:pPr marL="756285" indent="-286385">
              <a:lnSpc>
                <a:spcPct val="100000"/>
              </a:lnSpc>
              <a:spcBef>
                <a:spcPts val="600"/>
              </a:spcBef>
              <a:buChar char="•"/>
              <a:tabLst>
                <a:tab pos="756920" algn="l"/>
              </a:tabLst>
            </a:pPr>
            <a:r>
              <a:rPr lang="en-US" sz="2000" spc="-175" dirty="0">
                <a:cs typeface="Geneva"/>
              </a:rPr>
              <a:t>Limited duration—life of owner</a:t>
            </a:r>
            <a:endParaRPr lang="en-US" sz="2000" dirty="0">
              <a:cs typeface="Geneva"/>
            </a:endParaRPr>
          </a:p>
        </p:txBody>
      </p:sp>
    </p:spTree>
    <p:extLst>
      <p:ext uri="{BB962C8B-B14F-4D97-AF65-F5344CB8AC3E}">
        <p14:creationId xmlns:p14="http://schemas.microsoft.com/office/powerpoint/2010/main" val="183139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5.17"/>
  <p:tag name="AS_TITLE" val="Aspose.Slides for .NET 4.0"/>
  <p:tag name="AS_VERSION" val="1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fillRect/>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1067</Words>
  <Application>Microsoft Macintosh PowerPoint</Application>
  <PresentationFormat>Widescreen</PresentationFormat>
  <Paragraphs>189</Paragraphs>
  <Slides>28</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Geneva</vt:lpstr>
      <vt:lpstr>MS Shell Dlg 2</vt:lpstr>
      <vt:lpstr>Times</vt:lpstr>
      <vt:lpstr>Wingdings</vt:lpstr>
      <vt:lpstr>Wingdings 3</vt:lpstr>
      <vt:lpstr>Madison</vt:lpstr>
      <vt:lpstr>Legal Issues for Entrepreneurs</vt:lpstr>
      <vt:lpstr>PURPOSE</vt:lpstr>
      <vt:lpstr>Disclaimer</vt:lpstr>
      <vt:lpstr>Outline</vt:lpstr>
      <vt:lpstr>Definitions</vt:lpstr>
      <vt:lpstr>Formation – The Why?</vt:lpstr>
      <vt:lpstr>Piercing the Corporate Veil</vt:lpstr>
      <vt:lpstr>Formation – The What?</vt:lpstr>
      <vt:lpstr>PowerPoint Presentation</vt:lpstr>
      <vt:lpstr>PowerPoint Presentation</vt:lpstr>
      <vt:lpstr>PowerPoint Presentation</vt:lpstr>
      <vt:lpstr>PowerPoint Presentation</vt:lpstr>
      <vt:lpstr>PowerPoint Presentation</vt:lpstr>
      <vt:lpstr>PowerPoint Presentation</vt:lpstr>
      <vt:lpstr>Formation – The When? </vt:lpstr>
      <vt:lpstr>Formation – The Where?</vt:lpstr>
      <vt:lpstr>Formation – The How?</vt:lpstr>
      <vt:lpstr>Practical Matters</vt:lpstr>
      <vt:lpstr>Practical Matters – The Paperwork</vt:lpstr>
      <vt:lpstr>Practical Matters – Filing with WYSOS</vt:lpstr>
      <vt:lpstr>Practical Matters –  Obtaining an EIN</vt:lpstr>
      <vt:lpstr>Practical Matters –  Form SS-4</vt:lpstr>
      <vt:lpstr>Practical Matters – The Taxes</vt:lpstr>
      <vt:lpstr>Practical Matters – Operating</vt:lpstr>
      <vt:lpstr>Creating and Preserving the Corporate Veil</vt:lpstr>
      <vt:lpstr>Risks when operating –When should you consider getting advice? </vt:lpstr>
      <vt:lpstr>Example Risk Web</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2021-02-18T01:16:40Z</cp:lastPrinted>
  <dcterms:created xsi:type="dcterms:W3CDTF">1601-01-01T00:00:00Z</dcterms:created>
  <dcterms:modified xsi:type="dcterms:W3CDTF">2025-02-05T20:13:40Z</dcterms:modified>
</cp:coreProperties>
</file>